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287000" cx="18288000"/>
  <p:notesSz cx="6858000" cy="9144000"/>
  <p:embeddedFontLst>
    <p:embeddedFont>
      <p:font typeface="Ubuntu"/>
      <p:bold r:id="rId30"/>
      <p:boldItalic r:id="rId31"/>
    </p:embeddedFont>
    <p:embeddedFont>
      <p:font typeface="Arimo"/>
      <p:bold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8" roundtripDataSignature="AMtx7mhXzeXUJ5s82eNVpksozjqMXPqC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bold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6.xml"/><Relationship Id="rId33" Type="http://schemas.openxmlformats.org/officeDocument/2006/relationships/font" Target="fonts/Arimo-boldItalic.fntdata"/><Relationship Id="rId10" Type="http://schemas.openxmlformats.org/officeDocument/2006/relationships/slide" Target="slides/slide5.xml"/><Relationship Id="rId32" Type="http://schemas.openxmlformats.org/officeDocument/2006/relationships/font" Target="fonts/Arimo-bold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4" name="Google Shape;374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8" name="Google Shape;378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5" name="Google Shape;395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6" name="Google Shape;396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9" name="Google Shape;399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7" name="Google Shape;417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8" name="Google Shape;418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1" name="Google Shape;421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6" name="Google Shape;446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7" name="Google Shape;447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0" name="Google Shape;450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4" name="Google Shape;474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5" name="Google Shape;475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8" name="Google Shape;478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0" name="Google Shape;510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1" name="Google Shape;511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4" name="Google Shape;514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6" name="Google Shape;546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7" name="Google Shape;547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50" name="Google Shape;550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7" name="Google Shape;627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28" name="Google Shape;628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30" name="Google Shape;630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1" name="Google Shape;631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51e158d82_0_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0" name="Google Shape;640;g2d51e158d82_0_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41" name="Google Shape;641;g2d51e158d82_0_1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2d51e158d82_0_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d51e158d82_0_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4" name="Google Shape;644;g2d51e158d82_0_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51e158d82_0_5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4" name="Google Shape;664;g2d51e158d82_0_5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5" name="Google Shape;665;g2d51e158d82_0_5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2d51e158d82_0_5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d51e158d82_0_5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68" name="Google Shape;668;g2d51e158d82_0_5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6" name="Google Shape;686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7" name="Google Shape;687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90" name="Google Shape;690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06" name="Google Shape;706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7" name="Google Shape;707;p1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10" name="Google Shape;710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1" name="Google Shape;741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42" name="Google Shape;742;p2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45" name="Google Shape;745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71" name="Google Shape;771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72" name="Google Shape;772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75" name="Google Shape;775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9" name="Google Shape;799;p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00" name="Google Shape;800;p2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03" name="Google Shape;803;p2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" name="Google Shape;145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9" name="Google Shape;149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8" name="Google Shape;178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" name="Google Shape;24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2" name="Google Shape;28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3" name="Google Shape;30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8" name="Google Shape;328;p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9" name="Google Shape;329;p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8" name="Google Shape;338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9" name="Google Shape;339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2" name="Google Shape;342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7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0.png"/><Relationship Id="rId5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4G_nXiKgGf4469nGr8kXwUgoECNuL5P2/view" TargetMode="External"/><Relationship Id="rId5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6.jpg"/><Relationship Id="rId5" Type="http://schemas.openxmlformats.org/officeDocument/2006/relationships/image" Target="../media/image52.jpg"/><Relationship Id="rId6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7.jp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5" Type="http://schemas.openxmlformats.org/officeDocument/2006/relationships/image" Target="../media/image67.png"/><Relationship Id="rId6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70.jpg"/><Relationship Id="rId5" Type="http://schemas.openxmlformats.org/officeDocument/2006/relationships/image" Target="../media/image65.png"/><Relationship Id="rId6" Type="http://schemas.openxmlformats.org/officeDocument/2006/relationships/hyperlink" Target="https://github.com/MyFirstBitcoin" TargetMode="External"/><Relationship Id="rId7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5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jp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7.jpg"/><Relationship Id="rId13" Type="http://schemas.openxmlformats.org/officeDocument/2006/relationships/image" Target="../media/image2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20.jpg"/><Relationship Id="rId15" Type="http://schemas.openxmlformats.org/officeDocument/2006/relationships/image" Target="../media/image14.png"/><Relationship Id="rId1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jpg"/><Relationship Id="rId7" Type="http://schemas.openxmlformats.org/officeDocument/2006/relationships/image" Target="../media/image12.png"/><Relationship Id="rId8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3rOtFYqElnez7hXIa7sohTEmz1cQH5eE/view" TargetMode="External"/><Relationship Id="rId5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83580" y="6321587"/>
            <a:ext cx="4291464" cy="3838155"/>
          </a:xfrm>
          <a:custGeom>
            <a:rect b="b" l="l" r="r" t="t"/>
            <a:pathLst>
              <a:path extrusionOk="0" h="3838155" w="4291464">
                <a:moveTo>
                  <a:pt x="0" y="0"/>
                </a:moveTo>
                <a:lnTo>
                  <a:pt x="4291464" y="0"/>
                </a:lnTo>
                <a:lnTo>
                  <a:pt x="4291464" y="3838155"/>
                </a:lnTo>
                <a:lnTo>
                  <a:pt x="0" y="383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5" l="0" r="-163643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3348497" y="64927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1" y="0"/>
                </a:lnTo>
                <a:lnTo>
                  <a:pt x="4985951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descr="Jugar" id="94" name="Google Shape;94;p1"/>
          <p:cNvSpPr/>
          <p:nvPr/>
        </p:nvSpPr>
        <p:spPr>
          <a:xfrm>
            <a:off x="6986437" y="6604985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5" name="Google Shape;95;p1"/>
          <p:cNvSpPr/>
          <p:nvPr/>
        </p:nvSpPr>
        <p:spPr>
          <a:xfrm>
            <a:off x="6986437" y="7179798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6" name="Google Shape;96;p1"/>
          <p:cNvSpPr/>
          <p:nvPr/>
        </p:nvSpPr>
        <p:spPr>
          <a:xfrm>
            <a:off x="6986437" y="7754612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7" name="Google Shape;97;p1"/>
          <p:cNvSpPr/>
          <p:nvPr/>
        </p:nvSpPr>
        <p:spPr>
          <a:xfrm>
            <a:off x="6986437" y="8352604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8" name="Google Shape;98;p1"/>
          <p:cNvSpPr/>
          <p:nvPr/>
        </p:nvSpPr>
        <p:spPr>
          <a:xfrm>
            <a:off x="6986437" y="8927418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6840036" y="4070942"/>
            <a:ext cx="4149662" cy="1072610"/>
          </a:xfrm>
          <a:custGeom>
            <a:rect b="b" l="l" r="r" t="t"/>
            <a:pathLst>
              <a:path extrusionOk="0" h="1430147" w="5532882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7784717" y="363663"/>
            <a:ext cx="2718566" cy="1907054"/>
          </a:xfrm>
          <a:custGeom>
            <a:rect b="b" l="l" r="r" t="t"/>
            <a:pathLst>
              <a:path extrusionOk="0" h="1907054" w="2718566">
                <a:moveTo>
                  <a:pt x="0" y="0"/>
                </a:moveTo>
                <a:lnTo>
                  <a:pt x="2718566" y="0"/>
                </a:lnTo>
                <a:lnTo>
                  <a:pt x="2718566" y="1907054"/>
                </a:lnTo>
                <a:lnTo>
                  <a:pt x="0" y="1907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"/>
          <p:cNvSpPr txBox="1"/>
          <p:nvPr/>
        </p:nvSpPr>
        <p:spPr>
          <a:xfrm>
            <a:off x="7077862" y="5688479"/>
            <a:ext cx="8229136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64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18385381" y="10336720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el dinero?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18587357" y="11191993"/>
            <a:ext cx="3946694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66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¿Por qué está roto?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8399944" y="12028215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Bitcoin?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17435913" y="12831822"/>
            <a:ext cx="7015419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funciona Bitcoin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7368190" y="13608866"/>
            <a:ext cx="7015419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utilizar Bitcoin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7565345" y="6351084"/>
            <a:ext cx="2766060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Qué es dinero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5237325" y="2451692"/>
            <a:ext cx="7355055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CURSO DE INTRODUCCIÓN A 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5237325" y="4116683"/>
            <a:ext cx="7355055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29" u="none" cap="none" strike="noStrike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7565345" y="6946558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Por qué esta roto 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7565345" y="7602212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Que es Bitcoin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7565345" y="8200204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funciona Bitcoin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7565345" y="8775018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usar Bitcoin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1" y="672"/>
            <a:ext cx="18293955" cy="10290348"/>
          </a:xfrm>
          <a:custGeom>
            <a:rect b="b" l="l" r="r" t="t"/>
            <a:pathLst>
              <a:path extrusionOk="0" h="10290348" w="18293955">
                <a:moveTo>
                  <a:pt x="0" y="0"/>
                </a:moveTo>
                <a:lnTo>
                  <a:pt x="18293955" y="0"/>
                </a:lnTo>
                <a:lnTo>
                  <a:pt x="18293955" y="10290347"/>
                </a:lnTo>
                <a:lnTo>
                  <a:pt x="0" y="1029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5" t="0"/>
            </a:stretch>
          </a:blipFill>
          <a:ln>
            <a:noFill/>
          </a:ln>
        </p:spPr>
      </p:sp>
      <p:grpSp>
        <p:nvGrpSpPr>
          <p:cNvPr id="381" name="Google Shape;381;p1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3" name="Google Shape;383;p1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84" name="Google Shape;384;p10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385" name="Google Shape;385;p10"/>
          <p:cNvSpPr txBox="1"/>
          <p:nvPr/>
        </p:nvSpPr>
        <p:spPr>
          <a:xfrm>
            <a:off x="901367" y="6597307"/>
            <a:ext cx="368204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Bitcoin</a:t>
            </a:r>
            <a:endParaRPr/>
          </a:p>
        </p:txBody>
      </p:sp>
      <p:sp>
        <p:nvSpPr>
          <p:cNvPr id="386" name="Google Shape;386;p10"/>
          <p:cNvSpPr txBox="1"/>
          <p:nvPr/>
        </p:nvSpPr>
        <p:spPr>
          <a:xfrm>
            <a:off x="901367" y="7587574"/>
            <a:ext cx="368204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Unidad monetaria</a:t>
            </a: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7446384" y="6597307"/>
            <a:ext cx="216816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b="1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red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6128913" y="7629525"/>
            <a:ext cx="480310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Nodos conectados con un conjunto de reglas común</a:t>
            </a:r>
            <a:endParaRPr/>
          </a:p>
        </p:txBody>
      </p:sp>
      <p:sp>
        <p:nvSpPr>
          <p:cNvPr id="389" name="Google Shape;389;p10"/>
          <p:cNvSpPr txBox="1"/>
          <p:nvPr/>
        </p:nvSpPr>
        <p:spPr>
          <a:xfrm>
            <a:off x="11567495" y="6659220"/>
            <a:ext cx="6372936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10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b="1" i="0" lang="en-US" sz="4510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cadena de bloques</a:t>
            </a:r>
            <a:endParaRPr/>
          </a:p>
        </p:txBody>
      </p:sp>
      <p:sp>
        <p:nvSpPr>
          <p:cNvPr id="390" name="Google Shape;390;p10"/>
          <p:cNvSpPr txBox="1"/>
          <p:nvPr/>
        </p:nvSpPr>
        <p:spPr>
          <a:xfrm>
            <a:off x="12496007" y="7587574"/>
            <a:ext cx="4515911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registro vinculado de transacciones verificadas</a:t>
            </a:r>
            <a:endParaRPr/>
          </a:p>
        </p:txBody>
      </p:sp>
      <p:sp>
        <p:nvSpPr>
          <p:cNvPr id="391" name="Google Shape;391;p10"/>
          <p:cNvSpPr/>
          <p:nvPr/>
        </p:nvSpPr>
        <p:spPr>
          <a:xfrm>
            <a:off x="1061464" y="3423868"/>
            <a:ext cx="912590" cy="1546860"/>
          </a:xfrm>
          <a:custGeom>
            <a:rect b="b" l="l" r="r" t="t"/>
            <a:pathLst>
              <a:path extrusionOk="0" h="2062480" w="1216787">
                <a:moveTo>
                  <a:pt x="0" y="0"/>
                </a:moveTo>
                <a:lnTo>
                  <a:pt x="1216787" y="0"/>
                </a:lnTo>
                <a:lnTo>
                  <a:pt x="1216787" y="2062480"/>
                </a:lnTo>
                <a:lnTo>
                  <a:pt x="0" y="2062480"/>
                </a:lnTo>
                <a:close/>
              </a:path>
            </a:pathLst>
          </a:custGeom>
          <a:solidFill>
            <a:srgbClr val="583488"/>
          </a:solidFill>
          <a:ln>
            <a:noFill/>
          </a:ln>
        </p:spPr>
      </p:sp>
      <p:sp>
        <p:nvSpPr>
          <p:cNvPr descr="Bitcoin" id="392" name="Google Shape;392;p10"/>
          <p:cNvSpPr/>
          <p:nvPr/>
        </p:nvSpPr>
        <p:spPr>
          <a:xfrm>
            <a:off x="760450" y="3454262"/>
            <a:ext cx="1398124" cy="1398124"/>
          </a:xfrm>
          <a:custGeom>
            <a:rect b="b" l="l" r="r" t="t"/>
            <a:pathLst>
              <a:path extrusionOk="0" h="1398124" w="1398124">
                <a:moveTo>
                  <a:pt x="0" y="0"/>
                </a:moveTo>
                <a:lnTo>
                  <a:pt x="1398124" y="0"/>
                </a:lnTo>
                <a:lnTo>
                  <a:pt x="1398124" y="1398123"/>
                </a:lnTo>
                <a:lnTo>
                  <a:pt x="0" y="139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1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02" name="Google Shape;402;p11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3" name="Google Shape;403;p1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04" name="Google Shape;404;p11"/>
          <p:cNvSpPr/>
          <p:nvPr/>
        </p:nvSpPr>
        <p:spPr>
          <a:xfrm>
            <a:off x="13401329" y="798285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405" name="Google Shape;405;p11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406" name="Google Shape;406;p11"/>
          <p:cNvSpPr/>
          <p:nvPr/>
        </p:nvSpPr>
        <p:spPr>
          <a:xfrm>
            <a:off x="657592" y="2707799"/>
            <a:ext cx="18552339" cy="4243999"/>
          </a:xfrm>
          <a:custGeom>
            <a:rect b="b" l="l" r="r" t="t"/>
            <a:pathLst>
              <a:path extrusionOk="0" h="4243999" w="18552339">
                <a:moveTo>
                  <a:pt x="0" y="0"/>
                </a:moveTo>
                <a:lnTo>
                  <a:pt x="18552339" y="0"/>
                </a:lnTo>
                <a:lnTo>
                  <a:pt x="18552339" y="4243999"/>
                </a:lnTo>
                <a:lnTo>
                  <a:pt x="0" y="4243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11"/>
          <p:cNvSpPr txBox="1"/>
          <p:nvPr/>
        </p:nvSpPr>
        <p:spPr>
          <a:xfrm>
            <a:off x="934552" y="6142166"/>
            <a:ext cx="214460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Alguien solicita una transacción</a:t>
            </a:r>
            <a:endParaRPr/>
          </a:p>
        </p:txBody>
      </p:sp>
      <p:sp>
        <p:nvSpPr>
          <p:cNvPr id="408" name="Google Shape;408;p11"/>
          <p:cNvSpPr txBox="1"/>
          <p:nvPr/>
        </p:nvSpPr>
        <p:spPr>
          <a:xfrm>
            <a:off x="3373118" y="6125466"/>
            <a:ext cx="2144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5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Transacción transmitida a computadoras P2P (nodos)</a:t>
            </a:r>
            <a:endParaRPr/>
          </a:p>
        </p:txBody>
      </p:sp>
      <p:sp>
        <p:nvSpPr>
          <p:cNvPr id="409" name="Google Shape;409;p11"/>
          <p:cNvSpPr txBox="1"/>
          <p:nvPr/>
        </p:nvSpPr>
        <p:spPr>
          <a:xfrm>
            <a:off x="5922800" y="6121988"/>
            <a:ext cx="2019959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Los mineros verifican la transacción</a:t>
            </a:r>
            <a:endParaRPr/>
          </a:p>
        </p:txBody>
      </p:sp>
      <p:sp>
        <p:nvSpPr>
          <p:cNvPr id="410" name="Google Shape;410;p11"/>
          <p:cNvSpPr txBox="1"/>
          <p:nvPr/>
        </p:nvSpPr>
        <p:spPr>
          <a:xfrm>
            <a:off x="8575018" y="6125466"/>
            <a:ext cx="2144600" cy="185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75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Transacciones combinadas para formar un bloque de datos</a:t>
            </a:r>
            <a:endParaRPr/>
          </a:p>
        </p:txBody>
      </p:sp>
      <p:sp>
        <p:nvSpPr>
          <p:cNvPr id="411" name="Google Shape;411;p11"/>
          <p:cNvSpPr txBox="1"/>
          <p:nvPr/>
        </p:nvSpPr>
        <p:spPr>
          <a:xfrm>
            <a:off x="11427676" y="6142166"/>
            <a:ext cx="2838387" cy="164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Nuevo bloque añadido a la cadena de bloques existente</a:t>
            </a: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14971048" y="6142166"/>
            <a:ext cx="2573616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67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La transacción está completa</a:t>
            </a:r>
            <a:endParaRPr/>
          </a:p>
        </p:txBody>
      </p:sp>
      <p:sp>
        <p:nvSpPr>
          <p:cNvPr id="413" name="Google Shape;413;p11"/>
          <p:cNvSpPr/>
          <p:nvPr/>
        </p:nvSpPr>
        <p:spPr>
          <a:xfrm>
            <a:off x="6038951" y="1893834"/>
            <a:ext cx="6234017" cy="1072610"/>
          </a:xfrm>
          <a:custGeom>
            <a:rect b="b" l="l" r="r" t="t"/>
            <a:pathLst>
              <a:path extrusionOk="0" h="1430147" w="8312023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73644" y="0"/>
                </a:lnTo>
                <a:cubicBezTo>
                  <a:pt x="8205343" y="0"/>
                  <a:pt x="8312023" y="106680"/>
                  <a:pt x="8312023" y="238379"/>
                </a:cubicBezTo>
                <a:lnTo>
                  <a:pt x="8312023" y="1191768"/>
                </a:lnTo>
                <a:cubicBezTo>
                  <a:pt x="8312023" y="1323467"/>
                  <a:pt x="8205343" y="1430147"/>
                  <a:pt x="8073644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1"/>
          <p:cNvSpPr txBox="1"/>
          <p:nvPr/>
        </p:nvSpPr>
        <p:spPr>
          <a:xfrm>
            <a:off x="5008868" y="697383"/>
            <a:ext cx="8275028" cy="221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Transacciones </a:t>
            </a: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entre pares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/>
          <p:nvPr/>
        </p:nvSpPr>
        <p:spPr>
          <a:xfrm>
            <a:off x="13345135" y="8795768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424" name="Google Shape;424;p1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6" name="Google Shape;426;p1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27" name="Google Shape;427;p12"/>
          <p:cNvSpPr/>
          <p:nvPr/>
        </p:nvSpPr>
        <p:spPr>
          <a:xfrm>
            <a:off x="852190" y="3838667"/>
            <a:ext cx="7282326" cy="4923967"/>
          </a:xfrm>
          <a:custGeom>
            <a:rect b="b" l="l" r="r" t="t"/>
            <a:pathLst>
              <a:path extrusionOk="0" h="4923967" w="7282326">
                <a:moveTo>
                  <a:pt x="0" y="0"/>
                </a:moveTo>
                <a:lnTo>
                  <a:pt x="7282326" y="0"/>
                </a:lnTo>
                <a:lnTo>
                  <a:pt x="7282326" y="4923968"/>
                </a:lnTo>
                <a:lnTo>
                  <a:pt x="0" y="4923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12"/>
          <p:cNvSpPr/>
          <p:nvPr/>
        </p:nvSpPr>
        <p:spPr>
          <a:xfrm>
            <a:off x="880777" y="3871278"/>
            <a:ext cx="7326917" cy="4955667"/>
          </a:xfrm>
          <a:custGeom>
            <a:rect b="b" l="l" r="r" t="t"/>
            <a:pathLst>
              <a:path extrusionOk="0" h="6607556" w="9769222">
                <a:moveTo>
                  <a:pt x="44450" y="6474333"/>
                </a:moveTo>
                <a:lnTo>
                  <a:pt x="2397887" y="6332220"/>
                </a:lnTo>
                <a:lnTo>
                  <a:pt x="3516884" y="6119114"/>
                </a:lnTo>
                <a:lnTo>
                  <a:pt x="4920107" y="5559552"/>
                </a:lnTo>
                <a:lnTo>
                  <a:pt x="5595112" y="5541772"/>
                </a:lnTo>
                <a:lnTo>
                  <a:pt x="6456553" y="5062220"/>
                </a:lnTo>
                <a:lnTo>
                  <a:pt x="8064119" y="3561334"/>
                </a:lnTo>
                <a:lnTo>
                  <a:pt x="9396349" y="1642999"/>
                </a:lnTo>
                <a:lnTo>
                  <a:pt x="9653778" y="0"/>
                </a:lnTo>
                <a:lnTo>
                  <a:pt x="9653778" y="6607556"/>
                </a:lnTo>
                <a:lnTo>
                  <a:pt x="9769222" y="6607556"/>
                </a:lnTo>
                <a:lnTo>
                  <a:pt x="0" y="6607556"/>
                </a:lnTo>
                <a:lnTo>
                  <a:pt x="44450" y="6474333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sp>
        <p:nvSpPr>
          <p:cNvPr id="429" name="Google Shape;429;p12"/>
          <p:cNvSpPr/>
          <p:nvPr/>
        </p:nvSpPr>
        <p:spPr>
          <a:xfrm>
            <a:off x="10104753" y="3600882"/>
            <a:ext cx="7406416" cy="5223472"/>
          </a:xfrm>
          <a:custGeom>
            <a:rect b="b" l="l" r="r" t="t"/>
            <a:pathLst>
              <a:path extrusionOk="0" h="5223472" w="7406416">
                <a:moveTo>
                  <a:pt x="0" y="0"/>
                </a:moveTo>
                <a:lnTo>
                  <a:pt x="7406416" y="0"/>
                </a:lnTo>
                <a:lnTo>
                  <a:pt x="7406416" y="5223473"/>
                </a:lnTo>
                <a:lnTo>
                  <a:pt x="0" y="522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12"/>
          <p:cNvSpPr/>
          <p:nvPr/>
        </p:nvSpPr>
        <p:spPr>
          <a:xfrm>
            <a:off x="10143734" y="3629469"/>
            <a:ext cx="7349204" cy="5197507"/>
          </a:xfrm>
          <a:custGeom>
            <a:rect b="b" l="l" r="r" t="t"/>
            <a:pathLst>
              <a:path extrusionOk="0" h="6930009" w="9798939">
                <a:moveTo>
                  <a:pt x="0" y="6888353"/>
                </a:moveTo>
                <a:lnTo>
                  <a:pt x="166370" y="5266817"/>
                </a:lnTo>
                <a:lnTo>
                  <a:pt x="318770" y="3769995"/>
                </a:lnTo>
                <a:lnTo>
                  <a:pt x="512826" y="2162175"/>
                </a:lnTo>
                <a:lnTo>
                  <a:pt x="776097" y="1261237"/>
                </a:lnTo>
                <a:lnTo>
                  <a:pt x="1122680" y="512826"/>
                </a:lnTo>
                <a:lnTo>
                  <a:pt x="1469136" y="221742"/>
                </a:lnTo>
                <a:lnTo>
                  <a:pt x="2148332" y="97028"/>
                </a:lnTo>
                <a:lnTo>
                  <a:pt x="3312541" y="13843"/>
                </a:lnTo>
                <a:lnTo>
                  <a:pt x="9798939" y="0"/>
                </a:lnTo>
                <a:lnTo>
                  <a:pt x="9785096" y="6930009"/>
                </a:lnTo>
                <a:lnTo>
                  <a:pt x="0" y="6888353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039"/>
                </a:srgbClr>
              </a:gs>
            </a:gsLst>
            <a:lin ang="16200000" scaled="0"/>
          </a:gradFill>
          <a:ln>
            <a:noFill/>
          </a:ln>
        </p:spPr>
      </p:sp>
      <p:sp>
        <p:nvSpPr>
          <p:cNvPr id="431" name="Google Shape;431;p12"/>
          <p:cNvSpPr/>
          <p:nvPr/>
        </p:nvSpPr>
        <p:spPr>
          <a:xfrm rot="709858">
            <a:off x="7950103" y="3640032"/>
            <a:ext cx="332422" cy="255174"/>
          </a:xfrm>
          <a:custGeom>
            <a:rect b="b" l="l" r="r" t="t"/>
            <a:pathLst>
              <a:path extrusionOk="0" h="340233" w="443230">
                <a:moveTo>
                  <a:pt x="0" y="340233"/>
                </a:moveTo>
                <a:lnTo>
                  <a:pt x="221615" y="0"/>
                </a:lnTo>
                <a:lnTo>
                  <a:pt x="443230" y="340233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grpSp>
        <p:nvGrpSpPr>
          <p:cNvPr id="432" name="Google Shape;432;p12"/>
          <p:cNvGrpSpPr/>
          <p:nvPr/>
        </p:nvGrpSpPr>
        <p:grpSpPr>
          <a:xfrm>
            <a:off x="17171816" y="3436079"/>
            <a:ext cx="352997" cy="352997"/>
            <a:chOff x="0" y="0"/>
            <a:chExt cx="470662" cy="470662"/>
          </a:xfrm>
        </p:grpSpPr>
        <p:sp>
          <p:nvSpPr>
            <p:cNvPr id="433" name="Google Shape;433;p12"/>
            <p:cNvSpPr/>
            <p:nvPr/>
          </p:nvSpPr>
          <p:spPr>
            <a:xfrm>
              <a:off x="28575" y="28575"/>
              <a:ext cx="413512" cy="413512"/>
            </a:xfrm>
            <a:custGeom>
              <a:rect b="b" l="l" r="r" t="t"/>
              <a:pathLst>
                <a:path extrusionOk="0" h="413512" w="413512">
                  <a:moveTo>
                    <a:pt x="0" y="206756"/>
                  </a:moveTo>
                  <a:cubicBezTo>
                    <a:pt x="0" y="92583"/>
                    <a:pt x="92583" y="0"/>
                    <a:pt x="206756" y="0"/>
                  </a:cubicBezTo>
                  <a:cubicBezTo>
                    <a:pt x="320929" y="0"/>
                    <a:pt x="413512" y="92583"/>
                    <a:pt x="413512" y="206756"/>
                  </a:cubicBezTo>
                  <a:cubicBezTo>
                    <a:pt x="413512" y="320929"/>
                    <a:pt x="320929" y="413512"/>
                    <a:pt x="206756" y="413512"/>
                  </a:cubicBezTo>
                  <a:cubicBezTo>
                    <a:pt x="92583" y="413512"/>
                    <a:pt x="0" y="320929"/>
                    <a:pt x="0" y="206756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0" y="0"/>
              <a:ext cx="470662" cy="470662"/>
            </a:xfrm>
            <a:custGeom>
              <a:rect b="b" l="l" r="r" t="t"/>
              <a:pathLst>
                <a:path extrusionOk="0" h="470662" w="470662">
                  <a:moveTo>
                    <a:pt x="0" y="235331"/>
                  </a:moveTo>
                  <a:cubicBezTo>
                    <a:pt x="0" y="105410"/>
                    <a:pt x="105410" y="0"/>
                    <a:pt x="235331" y="0"/>
                  </a:cubicBezTo>
                  <a:lnTo>
                    <a:pt x="235331" y="28575"/>
                  </a:lnTo>
                  <a:lnTo>
                    <a:pt x="235331" y="0"/>
                  </a:lnTo>
                  <a:cubicBezTo>
                    <a:pt x="365252" y="0"/>
                    <a:pt x="470662" y="105410"/>
                    <a:pt x="470662" y="235331"/>
                  </a:cubicBezTo>
                  <a:lnTo>
                    <a:pt x="442087" y="235331"/>
                  </a:lnTo>
                  <a:lnTo>
                    <a:pt x="470662" y="235331"/>
                  </a:lnTo>
                  <a:cubicBezTo>
                    <a:pt x="470662" y="365252"/>
                    <a:pt x="365252" y="470662"/>
                    <a:pt x="235331" y="470662"/>
                  </a:cubicBezTo>
                  <a:lnTo>
                    <a:pt x="235331" y="442087"/>
                  </a:lnTo>
                  <a:lnTo>
                    <a:pt x="235331" y="470662"/>
                  </a:lnTo>
                  <a:cubicBezTo>
                    <a:pt x="105410" y="470662"/>
                    <a:pt x="0" y="365252"/>
                    <a:pt x="0" y="235331"/>
                  </a:cubicBezTo>
                  <a:lnTo>
                    <a:pt x="28575" y="235331"/>
                  </a:lnTo>
                  <a:lnTo>
                    <a:pt x="53467" y="249301"/>
                  </a:lnTo>
                  <a:cubicBezTo>
                    <a:pt x="47117" y="260604"/>
                    <a:pt x="33909" y="266192"/>
                    <a:pt x="21336" y="262890"/>
                  </a:cubicBezTo>
                  <a:cubicBezTo>
                    <a:pt x="8763" y="259588"/>
                    <a:pt x="0" y="248285"/>
                    <a:pt x="0" y="235331"/>
                  </a:cubicBezTo>
                  <a:moveTo>
                    <a:pt x="57150" y="235331"/>
                  </a:moveTo>
                  <a:lnTo>
                    <a:pt x="28575" y="235331"/>
                  </a:lnTo>
                  <a:lnTo>
                    <a:pt x="3683" y="221361"/>
                  </a:lnTo>
                  <a:cubicBezTo>
                    <a:pt x="10033" y="210058"/>
                    <a:pt x="23241" y="204470"/>
                    <a:pt x="35814" y="207772"/>
                  </a:cubicBezTo>
                  <a:cubicBezTo>
                    <a:pt x="48387" y="211074"/>
                    <a:pt x="57150" y="222377"/>
                    <a:pt x="57150" y="235331"/>
                  </a:cubicBezTo>
                  <a:cubicBezTo>
                    <a:pt x="57150" y="333756"/>
                    <a:pt x="136906" y="413512"/>
                    <a:pt x="235331" y="413512"/>
                  </a:cubicBezTo>
                  <a:cubicBezTo>
                    <a:pt x="333756" y="413512"/>
                    <a:pt x="413512" y="333756"/>
                    <a:pt x="413512" y="235331"/>
                  </a:cubicBezTo>
                  <a:cubicBezTo>
                    <a:pt x="413512" y="136906"/>
                    <a:pt x="333756" y="57150"/>
                    <a:pt x="235331" y="57150"/>
                  </a:cubicBezTo>
                  <a:lnTo>
                    <a:pt x="235331" y="28575"/>
                  </a:lnTo>
                  <a:lnTo>
                    <a:pt x="235331" y="57150"/>
                  </a:lnTo>
                  <a:cubicBezTo>
                    <a:pt x="136906" y="57150"/>
                    <a:pt x="57150" y="136906"/>
                    <a:pt x="57150" y="235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Dólar" id="435" name="Google Shape;435;p12"/>
          <p:cNvSpPr/>
          <p:nvPr/>
        </p:nvSpPr>
        <p:spPr>
          <a:xfrm>
            <a:off x="4680781" y="2706845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Bitcoin" id="436" name="Google Shape;436;p12"/>
          <p:cNvSpPr/>
          <p:nvPr/>
        </p:nvSpPr>
        <p:spPr>
          <a:xfrm>
            <a:off x="13224403" y="2640897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12"/>
          <p:cNvSpPr txBox="1"/>
          <p:nvPr/>
        </p:nvSpPr>
        <p:spPr>
          <a:xfrm>
            <a:off x="5340708" y="2713920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75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Trillones</a:t>
            </a:r>
            <a:endParaRPr/>
          </a:p>
        </p:txBody>
      </p:sp>
      <p:sp>
        <p:nvSpPr>
          <p:cNvPr id="438" name="Google Shape;438;p12"/>
          <p:cNvSpPr txBox="1"/>
          <p:nvPr/>
        </p:nvSpPr>
        <p:spPr>
          <a:xfrm>
            <a:off x="13942093" y="2666855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75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millones</a:t>
            </a:r>
            <a:endParaRPr/>
          </a:p>
        </p:txBody>
      </p:sp>
      <p:sp>
        <p:nvSpPr>
          <p:cNvPr id="439" name="Google Shape;439;p12"/>
          <p:cNvSpPr txBox="1"/>
          <p:nvPr/>
        </p:nvSpPr>
        <p:spPr>
          <a:xfrm>
            <a:off x="894483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Oferta monetaria M2 de EE.UU.</a:t>
            </a:r>
            <a:endParaRPr/>
          </a:p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1960-2023</a:t>
            </a:r>
            <a:endParaRPr/>
          </a:p>
        </p:txBody>
      </p:sp>
      <p:sp>
        <p:nvSpPr>
          <p:cNvPr id="440" name="Google Shape;440;p12"/>
          <p:cNvSpPr txBox="1"/>
          <p:nvPr/>
        </p:nvSpPr>
        <p:spPr>
          <a:xfrm>
            <a:off x="12171958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Oferta monetaria de Bitcoin</a:t>
            </a:r>
            <a:endParaRPr/>
          </a:p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2009-2140</a:t>
            </a:r>
            <a:endParaRPr/>
          </a:p>
        </p:txBody>
      </p:sp>
      <p:sp>
        <p:nvSpPr>
          <p:cNvPr id="441" name="Google Shape;441;p12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442" name="Google Shape;442;p12"/>
          <p:cNvSpPr/>
          <p:nvPr/>
        </p:nvSpPr>
        <p:spPr>
          <a:xfrm>
            <a:off x="1870136" y="821275"/>
            <a:ext cx="14570487" cy="1072610"/>
          </a:xfrm>
          <a:custGeom>
            <a:rect b="b" l="l" r="r" t="t"/>
            <a:pathLst>
              <a:path extrusionOk="0" h="1430147" w="19427317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2"/>
          <p:cNvSpPr txBox="1"/>
          <p:nvPr/>
        </p:nvSpPr>
        <p:spPr>
          <a:xfrm>
            <a:off x="1484085" y="725006"/>
            <a:ext cx="15326977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como dinero digital sólido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453" name="Google Shape;453;p13"/>
          <p:cNvSpPr/>
          <p:nvPr/>
        </p:nvSpPr>
        <p:spPr>
          <a:xfrm>
            <a:off x="2280152" y="522793"/>
            <a:ext cx="16097325" cy="9391842"/>
          </a:xfrm>
          <a:custGeom>
            <a:rect b="b" l="l" r="r" t="t"/>
            <a:pathLst>
              <a:path extrusionOk="0" h="9391842" w="16097325">
                <a:moveTo>
                  <a:pt x="0" y="0"/>
                </a:moveTo>
                <a:lnTo>
                  <a:pt x="16097325" y="0"/>
                </a:lnTo>
                <a:lnTo>
                  <a:pt x="16097325" y="9391842"/>
                </a:lnTo>
                <a:lnTo>
                  <a:pt x="0" y="939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92" l="0" r="0" t="-16404"/>
            </a:stretch>
          </a:blipFill>
          <a:ln>
            <a:noFill/>
          </a:ln>
        </p:spPr>
      </p:sp>
      <p:grpSp>
        <p:nvGrpSpPr>
          <p:cNvPr id="454" name="Google Shape;454;p1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55" name="Google Shape;455;p13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56" name="Google Shape;456;p1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57" name="Google Shape;457;p13"/>
          <p:cNvSpPr txBox="1"/>
          <p:nvPr/>
        </p:nvSpPr>
        <p:spPr>
          <a:xfrm>
            <a:off x="808461" y="7261554"/>
            <a:ext cx="3253447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64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Es el resultado de 40 años de investigación, desarrollo y demanda.</a:t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 rot="5400000">
            <a:off x="16436628" y="8433695"/>
            <a:ext cx="894588" cy="2820066"/>
          </a:xfrm>
          <a:custGeom>
            <a:rect b="b" l="l" r="r" t="t"/>
            <a:pathLst>
              <a:path extrusionOk="0" h="3760089" w="1192784">
                <a:moveTo>
                  <a:pt x="0" y="0"/>
                </a:moveTo>
                <a:lnTo>
                  <a:pt x="1192784" y="0"/>
                </a:lnTo>
                <a:lnTo>
                  <a:pt x="1192784" y="3760089"/>
                </a:lnTo>
                <a:lnTo>
                  <a:pt x="0" y="37600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2820020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6380157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9662158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13018329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3" name="Google Shape;463;p13"/>
          <p:cNvSpPr txBox="1"/>
          <p:nvPr/>
        </p:nvSpPr>
        <p:spPr>
          <a:xfrm>
            <a:off x="2593874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-40 años</a:t>
            </a:r>
            <a:endParaRPr/>
          </a:p>
        </p:txBody>
      </p:sp>
      <p:sp>
        <p:nvSpPr>
          <p:cNvPr id="464" name="Google Shape;464;p13"/>
          <p:cNvSpPr txBox="1"/>
          <p:nvPr/>
        </p:nvSpPr>
        <p:spPr>
          <a:xfrm>
            <a:off x="6150226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-30 años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9538562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-20 años</a:t>
            </a:r>
            <a:endParaRPr/>
          </a:p>
        </p:txBody>
      </p:sp>
      <p:sp>
        <p:nvSpPr>
          <p:cNvPr id="466" name="Google Shape;466;p13"/>
          <p:cNvSpPr txBox="1"/>
          <p:nvPr/>
        </p:nvSpPr>
        <p:spPr>
          <a:xfrm>
            <a:off x="12688874" y="9432609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-10 años</a:t>
            </a:r>
            <a:endParaRPr/>
          </a:p>
        </p:txBody>
      </p:sp>
      <p:sp>
        <p:nvSpPr>
          <p:cNvPr id="467" name="Google Shape;467;p13"/>
          <p:cNvSpPr/>
          <p:nvPr/>
        </p:nvSpPr>
        <p:spPr>
          <a:xfrm>
            <a:off x="3528009" y="5031165"/>
            <a:ext cx="13037630" cy="85725"/>
          </a:xfrm>
          <a:custGeom>
            <a:rect b="b" l="l" r="r" t="t"/>
            <a:pathLst>
              <a:path extrusionOk="0" h="114300" w="17383506">
                <a:moveTo>
                  <a:pt x="0" y="0"/>
                </a:moveTo>
                <a:lnTo>
                  <a:pt x="17383506" y="0"/>
                </a:lnTo>
                <a:lnTo>
                  <a:pt x="17383506" y="114300"/>
                </a:lnTo>
                <a:lnTo>
                  <a:pt x="0" y="114300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>
            <a:off x="809942" y="809941"/>
            <a:ext cx="4185475" cy="865346"/>
          </a:xfrm>
          <a:custGeom>
            <a:rect b="b" l="l" r="r" t="t"/>
            <a:pathLst>
              <a:path extrusionOk="0" h="1153795" w="5580634">
                <a:moveTo>
                  <a:pt x="0" y="192278"/>
                </a:moveTo>
                <a:cubicBezTo>
                  <a:pt x="0" y="86106"/>
                  <a:pt x="86106" y="0"/>
                  <a:pt x="192278" y="0"/>
                </a:cubicBezTo>
                <a:lnTo>
                  <a:pt x="5388356" y="0"/>
                </a:lnTo>
                <a:cubicBezTo>
                  <a:pt x="5494528" y="0"/>
                  <a:pt x="5580634" y="86106"/>
                  <a:pt x="5580634" y="192278"/>
                </a:cubicBezTo>
                <a:lnTo>
                  <a:pt x="5580634" y="961517"/>
                </a:lnTo>
                <a:cubicBezTo>
                  <a:pt x="5580634" y="1067689"/>
                  <a:pt x="5494528" y="1153795"/>
                  <a:pt x="5388356" y="1153795"/>
                </a:cubicBezTo>
                <a:lnTo>
                  <a:pt x="192278" y="1153795"/>
                </a:lnTo>
                <a:cubicBezTo>
                  <a:pt x="86106" y="1153795"/>
                  <a:pt x="0" y="1067689"/>
                  <a:pt x="0" y="961517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3"/>
          <p:cNvSpPr txBox="1"/>
          <p:nvPr/>
        </p:nvSpPr>
        <p:spPr>
          <a:xfrm>
            <a:off x="913718" y="1009650"/>
            <a:ext cx="397793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3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 creación de Bitcoin</a:t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>
            <a:off x="14356211" y="8395996"/>
            <a:ext cx="3881057" cy="1083849"/>
          </a:xfrm>
          <a:custGeom>
            <a:rect b="b" l="l" r="r" t="t"/>
            <a:pathLst>
              <a:path extrusionOk="0" h="1445133" w="5174742">
                <a:moveTo>
                  <a:pt x="0" y="0"/>
                </a:moveTo>
                <a:lnTo>
                  <a:pt x="5174742" y="0"/>
                </a:lnTo>
                <a:lnTo>
                  <a:pt x="5174742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1" name="Google Shape;471;p13"/>
          <p:cNvSpPr/>
          <p:nvPr/>
        </p:nvSpPr>
        <p:spPr>
          <a:xfrm>
            <a:off x="13356806" y="716870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/>
          <p:nvPr/>
        </p:nvSpPr>
        <p:spPr>
          <a:xfrm rot="10800000">
            <a:off x="-11388" y="-62079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cxnSp>
        <p:nvCxnSpPr>
          <p:cNvPr id="481" name="Google Shape;481;p14"/>
          <p:cNvCxnSpPr/>
          <p:nvPr/>
        </p:nvCxnSpPr>
        <p:spPr>
          <a:xfrm rot="19655">
            <a:off x="1043710" y="6209161"/>
            <a:ext cx="7499728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14"/>
          <p:cNvSpPr/>
          <p:nvPr/>
        </p:nvSpPr>
        <p:spPr>
          <a:xfrm>
            <a:off x="10758234" y="2755299"/>
            <a:ext cx="6724651" cy="6724651"/>
          </a:xfrm>
          <a:custGeom>
            <a:rect b="b" l="l" r="r" t="t"/>
            <a:pathLst>
              <a:path extrusionOk="0" h="8966200" w="8966200">
                <a:moveTo>
                  <a:pt x="0" y="4483100"/>
                </a:moveTo>
                <a:cubicBezTo>
                  <a:pt x="0" y="2007108"/>
                  <a:pt x="2007108" y="0"/>
                  <a:pt x="4483100" y="0"/>
                </a:cubicBezTo>
                <a:cubicBezTo>
                  <a:pt x="6959092" y="0"/>
                  <a:pt x="8966200" y="2007108"/>
                  <a:pt x="8966200" y="4483100"/>
                </a:cubicBezTo>
                <a:cubicBezTo>
                  <a:pt x="8966200" y="6959092"/>
                  <a:pt x="6959092" y="8966200"/>
                  <a:pt x="4483100" y="8966200"/>
                </a:cubicBezTo>
                <a:cubicBezTo>
                  <a:pt x="2007108" y="8966200"/>
                  <a:pt x="0" y="6958965"/>
                  <a:pt x="0" y="4483100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1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84" name="Google Shape;484;p1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5" name="Google Shape;485;p1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descr="Carteras" id="486" name="Google Shape;486;p14"/>
          <p:cNvSpPr/>
          <p:nvPr/>
        </p:nvSpPr>
        <p:spPr>
          <a:xfrm>
            <a:off x="10546964" y="1585256"/>
            <a:ext cx="6935859" cy="7952995"/>
          </a:xfrm>
          <a:custGeom>
            <a:rect b="b" l="l" r="r" t="t"/>
            <a:pathLst>
              <a:path extrusionOk="0" h="7952995" w="6935859">
                <a:moveTo>
                  <a:pt x="0" y="0"/>
                </a:moveTo>
                <a:lnTo>
                  <a:pt x="6935859" y="0"/>
                </a:lnTo>
                <a:lnTo>
                  <a:pt x="6935859" y="7952995"/>
                </a:lnTo>
                <a:lnTo>
                  <a:pt x="0" y="795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4" t="0"/>
            </a:stretch>
          </a:blipFill>
          <a:ln>
            <a:noFill/>
          </a:ln>
        </p:spPr>
      </p:sp>
      <p:sp>
        <p:nvSpPr>
          <p:cNvPr id="487" name="Google Shape;487;p14"/>
          <p:cNvSpPr txBox="1"/>
          <p:nvPr/>
        </p:nvSpPr>
        <p:spPr>
          <a:xfrm>
            <a:off x="896099" y="3627242"/>
            <a:ext cx="6069182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billetera es la interfaz que utiliza para enviar y recibir transacciones de Bitcoin.</a:t>
            </a:r>
            <a:endParaRPr/>
          </a:p>
        </p:txBody>
      </p:sp>
      <p:sp>
        <p:nvSpPr>
          <p:cNvPr id="488" name="Google Shape;488;p14"/>
          <p:cNvSpPr txBox="1"/>
          <p:nvPr/>
        </p:nvSpPr>
        <p:spPr>
          <a:xfrm>
            <a:off x="901367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Frase semilla </a:t>
            </a:r>
            <a:endParaRPr/>
          </a:p>
        </p:txBody>
      </p:sp>
      <p:sp>
        <p:nvSpPr>
          <p:cNvPr id="489" name="Google Shape;489;p14"/>
          <p:cNvSpPr txBox="1"/>
          <p:nvPr/>
        </p:nvSpPr>
        <p:spPr>
          <a:xfrm>
            <a:off x="3361782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privada</a:t>
            </a:r>
            <a:endParaRPr/>
          </a:p>
        </p:txBody>
      </p:sp>
      <p:sp>
        <p:nvSpPr>
          <p:cNvPr id="490" name="Google Shape;490;p14"/>
          <p:cNvSpPr txBox="1"/>
          <p:nvPr/>
        </p:nvSpPr>
        <p:spPr>
          <a:xfrm>
            <a:off x="5714611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pública </a:t>
            </a:r>
            <a:endParaRPr/>
          </a:p>
        </p:txBody>
      </p:sp>
      <p:sp>
        <p:nvSpPr>
          <p:cNvPr id="491" name="Google Shape;491;p14"/>
          <p:cNvSpPr txBox="1"/>
          <p:nvPr/>
        </p:nvSpPr>
        <p:spPr>
          <a:xfrm>
            <a:off x="8136362" y="6525192"/>
            <a:ext cx="207646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DIRECCIÓN </a:t>
            </a:r>
            <a:endParaRPr/>
          </a:p>
        </p:txBody>
      </p:sp>
      <p:grpSp>
        <p:nvGrpSpPr>
          <p:cNvPr id="492" name="Google Shape;492;p14"/>
          <p:cNvGrpSpPr/>
          <p:nvPr/>
        </p:nvGrpSpPr>
        <p:grpSpPr>
          <a:xfrm>
            <a:off x="799222" y="5975022"/>
            <a:ext cx="439197" cy="439292"/>
            <a:chOff x="0" y="0"/>
            <a:chExt cx="585597" cy="585724"/>
          </a:xfrm>
        </p:grpSpPr>
        <p:sp>
          <p:nvSpPr>
            <p:cNvPr id="493" name="Google Shape;493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>
            <a:off x="3313800" y="5975022"/>
            <a:ext cx="439197" cy="439292"/>
            <a:chOff x="0" y="0"/>
            <a:chExt cx="585597" cy="585724"/>
          </a:xfrm>
        </p:grpSpPr>
        <p:sp>
          <p:nvSpPr>
            <p:cNvPr id="496" name="Google Shape;496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14"/>
          <p:cNvGrpSpPr/>
          <p:nvPr/>
        </p:nvGrpSpPr>
        <p:grpSpPr>
          <a:xfrm>
            <a:off x="5671707" y="5975022"/>
            <a:ext cx="439197" cy="439292"/>
            <a:chOff x="0" y="0"/>
            <a:chExt cx="585597" cy="585724"/>
          </a:xfrm>
        </p:grpSpPr>
        <p:sp>
          <p:nvSpPr>
            <p:cNvPr id="499" name="Google Shape;499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14"/>
          <p:cNvGrpSpPr/>
          <p:nvPr/>
        </p:nvGrpSpPr>
        <p:grpSpPr>
          <a:xfrm>
            <a:off x="8093458" y="5975022"/>
            <a:ext cx="439197" cy="439292"/>
            <a:chOff x="0" y="0"/>
            <a:chExt cx="585597" cy="585724"/>
          </a:xfrm>
        </p:grpSpPr>
        <p:sp>
          <p:nvSpPr>
            <p:cNvPr id="502" name="Google Shape;502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14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descr="Estado de actividad" id="505" name="Google Shape;505;p14"/>
          <p:cNvSpPr/>
          <p:nvPr/>
        </p:nvSpPr>
        <p:spPr>
          <a:xfrm>
            <a:off x="12388515" y="1816982"/>
            <a:ext cx="3232961" cy="7000439"/>
          </a:xfrm>
          <a:custGeom>
            <a:rect b="b" l="l" r="r" t="t"/>
            <a:pathLst>
              <a:path extrusionOk="0" h="7000439" w="3232961">
                <a:moveTo>
                  <a:pt x="0" y="0"/>
                </a:moveTo>
                <a:lnTo>
                  <a:pt x="3232961" y="0"/>
                </a:lnTo>
                <a:lnTo>
                  <a:pt x="3232961" y="7000438"/>
                </a:lnTo>
                <a:lnTo>
                  <a:pt x="0" y="700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14"/>
          <p:cNvSpPr/>
          <p:nvPr/>
        </p:nvSpPr>
        <p:spPr>
          <a:xfrm>
            <a:off x="809941" y="1915233"/>
            <a:ext cx="6981125" cy="854812"/>
          </a:xfrm>
          <a:custGeom>
            <a:rect b="b" l="l" r="r" t="t"/>
            <a:pathLst>
              <a:path extrusionOk="0" h="1139748" w="9308167">
                <a:moveTo>
                  <a:pt x="0" y="189972"/>
                </a:moveTo>
                <a:cubicBezTo>
                  <a:pt x="0" y="85017"/>
                  <a:pt x="114222" y="0"/>
                  <a:pt x="255232" y="0"/>
                </a:cubicBezTo>
                <a:lnTo>
                  <a:pt x="9052934" y="0"/>
                </a:lnTo>
                <a:cubicBezTo>
                  <a:pt x="9193944" y="0"/>
                  <a:pt x="9308167" y="85017"/>
                  <a:pt x="9308167" y="189972"/>
                </a:cubicBezTo>
                <a:lnTo>
                  <a:pt x="9308167" y="949761"/>
                </a:lnTo>
                <a:cubicBezTo>
                  <a:pt x="9308167" y="1054717"/>
                  <a:pt x="9193944" y="1139748"/>
                  <a:pt x="9052934" y="1139748"/>
                </a:cubicBezTo>
                <a:lnTo>
                  <a:pt x="255232" y="1139748"/>
                </a:lnTo>
                <a:cubicBezTo>
                  <a:pt x="114222" y="1139632"/>
                  <a:pt x="0" y="1054615"/>
                  <a:pt x="0" y="949761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4"/>
          <p:cNvSpPr txBox="1"/>
          <p:nvPr/>
        </p:nvSpPr>
        <p:spPr>
          <a:xfrm>
            <a:off x="1028700" y="874517"/>
            <a:ext cx="6553731" cy="1895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8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una billetera Bitcoin?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"/>
          <p:cNvSpPr/>
          <p:nvPr/>
        </p:nvSpPr>
        <p:spPr>
          <a:xfrm>
            <a:off x="9526125" y="2978917"/>
            <a:ext cx="7956042" cy="5956745"/>
          </a:xfrm>
          <a:custGeom>
            <a:rect b="b" l="l" r="r" t="t"/>
            <a:pathLst>
              <a:path extrusionOk="0" h="7942326" w="10608056">
                <a:moveTo>
                  <a:pt x="0" y="593725"/>
                </a:moveTo>
                <a:cubicBezTo>
                  <a:pt x="0" y="265811"/>
                  <a:pt x="265811" y="0"/>
                  <a:pt x="593725" y="0"/>
                </a:cubicBezTo>
                <a:lnTo>
                  <a:pt x="10014331" y="0"/>
                </a:lnTo>
                <a:cubicBezTo>
                  <a:pt x="10342245" y="0"/>
                  <a:pt x="10608056" y="265811"/>
                  <a:pt x="10608056" y="593725"/>
                </a:cubicBezTo>
                <a:lnTo>
                  <a:pt x="10608056" y="7348474"/>
                </a:lnTo>
                <a:cubicBezTo>
                  <a:pt x="10608056" y="7676388"/>
                  <a:pt x="10342245" y="7942199"/>
                  <a:pt x="10014331" y="7942199"/>
                </a:cubicBezTo>
                <a:lnTo>
                  <a:pt x="593725" y="7942199"/>
                </a:lnTo>
                <a:cubicBezTo>
                  <a:pt x="265811" y="7942326"/>
                  <a:pt x="0" y="7676388"/>
                  <a:pt x="0" y="7348474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15"/>
          <p:cNvGrpSpPr/>
          <p:nvPr/>
        </p:nvGrpSpPr>
        <p:grpSpPr>
          <a:xfrm>
            <a:off x="792076" y="2961050"/>
            <a:ext cx="7991761" cy="5992463"/>
            <a:chOff x="0" y="0"/>
            <a:chExt cx="10655681" cy="7989951"/>
          </a:xfrm>
        </p:grpSpPr>
        <p:sp>
          <p:nvSpPr>
            <p:cNvPr id="518" name="Google Shape;518;p15"/>
            <p:cNvSpPr/>
            <p:nvPr/>
          </p:nvSpPr>
          <p:spPr>
            <a:xfrm>
              <a:off x="23876" y="23876"/>
              <a:ext cx="10607929" cy="7942199"/>
            </a:xfrm>
            <a:custGeom>
              <a:rect b="b" l="l" r="r" t="t"/>
              <a:pathLst>
                <a:path extrusionOk="0" h="7942199" w="10607929">
                  <a:moveTo>
                    <a:pt x="0" y="593725"/>
                  </a:moveTo>
                  <a:cubicBezTo>
                    <a:pt x="0" y="265811"/>
                    <a:pt x="266192" y="0"/>
                    <a:pt x="594614" y="0"/>
                  </a:cubicBezTo>
                  <a:lnTo>
                    <a:pt x="10013315" y="0"/>
                  </a:lnTo>
                  <a:cubicBezTo>
                    <a:pt x="10341737" y="0"/>
                    <a:pt x="10607929" y="265811"/>
                    <a:pt x="10607929" y="593725"/>
                  </a:cubicBezTo>
                  <a:lnTo>
                    <a:pt x="10607929" y="7348474"/>
                  </a:lnTo>
                  <a:cubicBezTo>
                    <a:pt x="10607929" y="7676388"/>
                    <a:pt x="10341737" y="7942199"/>
                    <a:pt x="10013315" y="7942199"/>
                  </a:cubicBezTo>
                  <a:lnTo>
                    <a:pt x="594614" y="7942199"/>
                  </a:lnTo>
                  <a:cubicBezTo>
                    <a:pt x="266192" y="7942199"/>
                    <a:pt x="0" y="7676388"/>
                    <a:pt x="0" y="7348474"/>
                  </a:cubicBez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0" y="0"/>
              <a:ext cx="10655681" cy="7989951"/>
            </a:xfrm>
            <a:custGeom>
              <a:rect b="b" l="l" r="r" t="t"/>
              <a:pathLst>
                <a:path extrusionOk="0" h="7989951" w="10655681">
                  <a:moveTo>
                    <a:pt x="0" y="617601"/>
                  </a:moveTo>
                  <a:cubicBezTo>
                    <a:pt x="0" y="276479"/>
                    <a:pt x="276987" y="0"/>
                    <a:pt x="618490" y="0"/>
                  </a:cubicBezTo>
                  <a:lnTo>
                    <a:pt x="10037191" y="0"/>
                  </a:lnTo>
                  <a:lnTo>
                    <a:pt x="10037191" y="23876"/>
                  </a:lnTo>
                  <a:lnTo>
                    <a:pt x="10037191" y="0"/>
                  </a:lnTo>
                  <a:cubicBezTo>
                    <a:pt x="10378694" y="0"/>
                    <a:pt x="10655681" y="276479"/>
                    <a:pt x="10655681" y="617601"/>
                  </a:cubicBezTo>
                  <a:lnTo>
                    <a:pt x="10631805" y="617601"/>
                  </a:lnTo>
                  <a:lnTo>
                    <a:pt x="10655681" y="617601"/>
                  </a:lnTo>
                  <a:lnTo>
                    <a:pt x="10655681" y="7372350"/>
                  </a:lnTo>
                  <a:lnTo>
                    <a:pt x="10631805" y="7372350"/>
                  </a:lnTo>
                  <a:lnTo>
                    <a:pt x="10655681" y="7372350"/>
                  </a:lnTo>
                  <a:cubicBezTo>
                    <a:pt x="10655681" y="7713472"/>
                    <a:pt x="10378694" y="7989951"/>
                    <a:pt x="10037191" y="7989951"/>
                  </a:cubicBezTo>
                  <a:lnTo>
                    <a:pt x="10037191" y="7966075"/>
                  </a:lnTo>
                  <a:lnTo>
                    <a:pt x="10037191" y="7989951"/>
                  </a:lnTo>
                  <a:lnTo>
                    <a:pt x="618490" y="7989951"/>
                  </a:lnTo>
                  <a:lnTo>
                    <a:pt x="618490" y="7966075"/>
                  </a:lnTo>
                  <a:lnTo>
                    <a:pt x="618490" y="7989951"/>
                  </a:lnTo>
                  <a:cubicBezTo>
                    <a:pt x="276987" y="7989951"/>
                    <a:pt x="0" y="7713472"/>
                    <a:pt x="0" y="7372350"/>
                  </a:cubicBezTo>
                  <a:lnTo>
                    <a:pt x="0" y="617601"/>
                  </a:lnTo>
                  <a:lnTo>
                    <a:pt x="23876" y="617601"/>
                  </a:lnTo>
                  <a:lnTo>
                    <a:pt x="0" y="617601"/>
                  </a:lnTo>
                  <a:moveTo>
                    <a:pt x="47625" y="617601"/>
                  </a:moveTo>
                  <a:lnTo>
                    <a:pt x="47625" y="7372350"/>
                  </a:lnTo>
                  <a:lnTo>
                    <a:pt x="23876" y="7372350"/>
                  </a:lnTo>
                  <a:lnTo>
                    <a:pt x="47625" y="7372350"/>
                  </a:lnTo>
                  <a:cubicBezTo>
                    <a:pt x="47625" y="7687056"/>
                    <a:pt x="303149" y="7942326"/>
                    <a:pt x="618490" y="7942326"/>
                  </a:cubicBezTo>
                  <a:lnTo>
                    <a:pt x="10037191" y="7942326"/>
                  </a:lnTo>
                  <a:cubicBezTo>
                    <a:pt x="10352532" y="7942326"/>
                    <a:pt x="10608056" y="7687183"/>
                    <a:pt x="10608056" y="7372350"/>
                  </a:cubicBezTo>
                  <a:lnTo>
                    <a:pt x="10608056" y="617601"/>
                  </a:lnTo>
                  <a:cubicBezTo>
                    <a:pt x="10608056" y="302895"/>
                    <a:pt x="10352532" y="47625"/>
                    <a:pt x="10037191" y="47625"/>
                  </a:cubicBezTo>
                  <a:lnTo>
                    <a:pt x="618490" y="47625"/>
                  </a:lnTo>
                  <a:lnTo>
                    <a:pt x="618490" y="23876"/>
                  </a:lnTo>
                  <a:lnTo>
                    <a:pt x="618490" y="47625"/>
                  </a:lnTo>
                  <a:cubicBezTo>
                    <a:pt x="303149" y="47625"/>
                    <a:pt x="47625" y="302895"/>
                    <a:pt x="47625" y="61760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21" name="Google Shape;521;p15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22" name="Google Shape;522;p1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23" name="Google Shape;523;p15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524" name="Google Shape;524;p15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525" name="Google Shape;525;p15"/>
          <p:cNvSpPr txBox="1"/>
          <p:nvPr/>
        </p:nvSpPr>
        <p:spPr>
          <a:xfrm>
            <a:off x="1968492" y="490285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5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Autocustodia</a:t>
            </a:r>
            <a:endParaRPr/>
          </a:p>
        </p:txBody>
      </p:sp>
      <p:sp>
        <p:nvSpPr>
          <p:cNvPr id="526" name="Google Shape;526;p1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5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/>
          </a:p>
        </p:txBody>
      </p:sp>
      <p:sp>
        <p:nvSpPr>
          <p:cNvPr id="527" name="Google Shape;527;p15"/>
          <p:cNvSpPr txBox="1"/>
          <p:nvPr/>
        </p:nvSpPr>
        <p:spPr>
          <a:xfrm>
            <a:off x="1494313" y="734443"/>
            <a:ext cx="1662037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Monederos con custodia y sin custodia</a:t>
            </a: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9" name="Google Shape;529;p15"/>
          <p:cNvSpPr txBox="1"/>
          <p:nvPr/>
        </p:nvSpPr>
        <p:spPr>
          <a:xfrm>
            <a:off x="2251934" y="6127469"/>
            <a:ext cx="247853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5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Clave de firma</a:t>
            </a:r>
            <a:endParaRPr/>
          </a:p>
        </p:txBody>
      </p:sp>
      <p:sp>
        <p:nvSpPr>
          <p:cNvPr id="530" name="Google Shape;530;p15"/>
          <p:cNvSpPr/>
          <p:nvPr/>
        </p:nvSpPr>
        <p:spPr>
          <a:xfrm>
            <a:off x="1233102" y="6332776"/>
            <a:ext cx="4094226" cy="1363789"/>
          </a:xfrm>
          <a:custGeom>
            <a:rect b="b" l="l" r="r" t="t"/>
            <a:pathLst>
              <a:path extrusionOk="0" h="1818386" w="5458968">
                <a:moveTo>
                  <a:pt x="5020183" y="0"/>
                </a:moveTo>
                <a:lnTo>
                  <a:pt x="5439918" y="0"/>
                </a:lnTo>
                <a:cubicBezTo>
                  <a:pt x="5450459" y="0"/>
                  <a:pt x="5458968" y="8509"/>
                  <a:pt x="5458968" y="19050"/>
                </a:cubicBezTo>
                <a:lnTo>
                  <a:pt x="5458968" y="980821"/>
                </a:lnTo>
                <a:cubicBezTo>
                  <a:pt x="5458968" y="991362"/>
                  <a:pt x="5450459" y="999871"/>
                  <a:pt x="5439918" y="999871"/>
                </a:cubicBezTo>
                <a:lnTo>
                  <a:pt x="5259959" y="999871"/>
                </a:lnTo>
                <a:lnTo>
                  <a:pt x="5259959" y="980821"/>
                </a:lnTo>
                <a:lnTo>
                  <a:pt x="5259959" y="999871"/>
                </a:lnTo>
                <a:lnTo>
                  <a:pt x="19050" y="999871"/>
                </a:lnTo>
                <a:lnTo>
                  <a:pt x="19050" y="980821"/>
                </a:lnTo>
                <a:lnTo>
                  <a:pt x="38100" y="980821"/>
                </a:lnTo>
                <a:lnTo>
                  <a:pt x="38100" y="1799336"/>
                </a:lnTo>
                <a:lnTo>
                  <a:pt x="19050" y="1799336"/>
                </a:lnTo>
                <a:lnTo>
                  <a:pt x="19050" y="1780286"/>
                </a:lnTo>
                <a:lnTo>
                  <a:pt x="366903" y="1780286"/>
                </a:lnTo>
                <a:lnTo>
                  <a:pt x="366903" y="1818386"/>
                </a:lnTo>
                <a:lnTo>
                  <a:pt x="19050" y="1818386"/>
                </a:lnTo>
                <a:cubicBezTo>
                  <a:pt x="8509" y="1818386"/>
                  <a:pt x="0" y="1809877"/>
                  <a:pt x="0" y="1799336"/>
                </a:cubicBezTo>
                <a:lnTo>
                  <a:pt x="0" y="980821"/>
                </a:lnTo>
                <a:cubicBezTo>
                  <a:pt x="0" y="970280"/>
                  <a:pt x="8509" y="961771"/>
                  <a:pt x="19050" y="961771"/>
                </a:cubicBezTo>
                <a:lnTo>
                  <a:pt x="5259959" y="961771"/>
                </a:lnTo>
                <a:lnTo>
                  <a:pt x="5439791" y="961771"/>
                </a:lnTo>
                <a:lnTo>
                  <a:pt x="5439791" y="980821"/>
                </a:lnTo>
                <a:lnTo>
                  <a:pt x="5420741" y="980821"/>
                </a:lnTo>
                <a:lnTo>
                  <a:pt x="5420741" y="19050"/>
                </a:lnTo>
                <a:lnTo>
                  <a:pt x="5439791" y="19050"/>
                </a:lnTo>
                <a:lnTo>
                  <a:pt x="5439791" y="38100"/>
                </a:lnTo>
                <a:lnTo>
                  <a:pt x="5020183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1567325" y="7298222"/>
            <a:ext cx="6198394" cy="1147001"/>
          </a:xfrm>
          <a:custGeom>
            <a:rect b="b" l="l" r="r" t="t"/>
            <a:pathLst>
              <a:path extrusionOk="0" h="1529334" w="8264525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2" name="Google Shape;532;p15"/>
          <p:cNvSpPr txBox="1"/>
          <p:nvPr/>
        </p:nvSpPr>
        <p:spPr>
          <a:xfrm>
            <a:off x="1943571" y="7441318"/>
            <a:ext cx="5836379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(Sin intermediarios, eres dueño del Bitcoin)</a:t>
            </a: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4" name="Google Shape;534;p15"/>
          <p:cNvSpPr txBox="1"/>
          <p:nvPr/>
        </p:nvSpPr>
        <p:spPr>
          <a:xfrm>
            <a:off x="10518497" y="6070319"/>
            <a:ext cx="165825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>
            <a:off x="9845061" y="6332776"/>
            <a:ext cx="7076408" cy="1385126"/>
          </a:xfrm>
          <a:custGeom>
            <a:rect b="b" l="l" r="r" t="t"/>
            <a:pathLst>
              <a:path extrusionOk="0" h="1846834" w="9435211">
                <a:moveTo>
                  <a:pt x="8688451" y="0"/>
                </a:moveTo>
                <a:lnTo>
                  <a:pt x="9416161" y="0"/>
                </a:lnTo>
                <a:cubicBezTo>
                  <a:pt x="9426702" y="0"/>
                  <a:pt x="9435211" y="8509"/>
                  <a:pt x="9435211" y="19050"/>
                </a:cubicBezTo>
                <a:lnTo>
                  <a:pt x="9435211" y="996188"/>
                </a:lnTo>
                <a:cubicBezTo>
                  <a:pt x="9435211" y="1006729"/>
                  <a:pt x="9426702" y="1015238"/>
                  <a:pt x="9416161" y="1015238"/>
                </a:cubicBezTo>
                <a:lnTo>
                  <a:pt x="9104249" y="1015238"/>
                </a:lnTo>
                <a:lnTo>
                  <a:pt x="9104249" y="996188"/>
                </a:lnTo>
                <a:lnTo>
                  <a:pt x="9104249" y="1015238"/>
                </a:lnTo>
                <a:lnTo>
                  <a:pt x="19050" y="1015238"/>
                </a:lnTo>
                <a:lnTo>
                  <a:pt x="19050" y="996188"/>
                </a:lnTo>
                <a:lnTo>
                  <a:pt x="38100" y="996188"/>
                </a:lnTo>
                <a:lnTo>
                  <a:pt x="38100" y="1827784"/>
                </a:lnTo>
                <a:lnTo>
                  <a:pt x="19050" y="1827784"/>
                </a:lnTo>
                <a:lnTo>
                  <a:pt x="19050" y="1808734"/>
                </a:lnTo>
                <a:lnTo>
                  <a:pt x="621919" y="1808734"/>
                </a:lnTo>
                <a:lnTo>
                  <a:pt x="621919" y="1846834"/>
                </a:lnTo>
                <a:lnTo>
                  <a:pt x="19050" y="1846834"/>
                </a:lnTo>
                <a:cubicBezTo>
                  <a:pt x="8509" y="1846834"/>
                  <a:pt x="0" y="1838325"/>
                  <a:pt x="0" y="1827784"/>
                </a:cubicBezTo>
                <a:lnTo>
                  <a:pt x="0" y="996188"/>
                </a:lnTo>
                <a:cubicBezTo>
                  <a:pt x="0" y="985647"/>
                  <a:pt x="8509" y="977138"/>
                  <a:pt x="19050" y="977138"/>
                </a:cubicBezTo>
                <a:lnTo>
                  <a:pt x="9104249" y="977138"/>
                </a:lnTo>
                <a:lnTo>
                  <a:pt x="9416161" y="977138"/>
                </a:lnTo>
                <a:lnTo>
                  <a:pt x="9416161" y="996188"/>
                </a:lnTo>
                <a:lnTo>
                  <a:pt x="9397111" y="996188"/>
                </a:lnTo>
                <a:lnTo>
                  <a:pt x="9397111" y="19050"/>
                </a:lnTo>
                <a:lnTo>
                  <a:pt x="9416161" y="19050"/>
                </a:lnTo>
                <a:lnTo>
                  <a:pt x="9416161" y="38100"/>
                </a:lnTo>
                <a:lnTo>
                  <a:pt x="8688451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10179283" y="7298222"/>
            <a:ext cx="6727889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7" name="Google Shape;537;p15"/>
          <p:cNvSpPr txBox="1"/>
          <p:nvPr/>
        </p:nvSpPr>
        <p:spPr>
          <a:xfrm>
            <a:off x="10518497" y="7450842"/>
            <a:ext cx="583069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3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(el proveedor es intermediario, usted no es dueño de los Bitcoins pero sí de un derecho sobre ellos)</a:t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3910491" y="3237289"/>
            <a:ext cx="1639953" cy="1639953"/>
          </a:xfrm>
          <a:custGeom>
            <a:rect b="b" l="l" r="r" t="t"/>
            <a:pathLst>
              <a:path extrusionOk="0" h="1639953" w="1639953">
                <a:moveTo>
                  <a:pt x="0" y="0"/>
                </a:moveTo>
                <a:lnTo>
                  <a:pt x="1639953" y="0"/>
                </a:lnTo>
                <a:lnTo>
                  <a:pt x="1639953" y="1639953"/>
                </a:lnTo>
                <a:lnTo>
                  <a:pt x="0" y="1639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15"/>
          <p:cNvSpPr/>
          <p:nvPr/>
        </p:nvSpPr>
        <p:spPr>
          <a:xfrm>
            <a:off x="12487091" y="3323818"/>
            <a:ext cx="1656214" cy="1656214"/>
          </a:xfrm>
          <a:custGeom>
            <a:rect b="b" l="l" r="r" t="t"/>
            <a:pathLst>
              <a:path extrusionOk="0" h="1656214" w="1656214">
                <a:moveTo>
                  <a:pt x="0" y="0"/>
                </a:moveTo>
                <a:lnTo>
                  <a:pt x="1656214" y="0"/>
                </a:lnTo>
                <a:lnTo>
                  <a:pt x="1656214" y="1656214"/>
                </a:lnTo>
                <a:lnTo>
                  <a:pt x="0" y="165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15"/>
          <p:cNvSpPr/>
          <p:nvPr/>
        </p:nvSpPr>
        <p:spPr>
          <a:xfrm>
            <a:off x="1684295" y="6072113"/>
            <a:ext cx="501318" cy="501232"/>
          </a:xfrm>
          <a:custGeom>
            <a:rect b="b" l="l" r="r" t="t"/>
            <a:pathLst>
              <a:path extrusionOk="0" h="501232" w="501318">
                <a:moveTo>
                  <a:pt x="0" y="0"/>
                </a:moveTo>
                <a:lnTo>
                  <a:pt x="501318" y="0"/>
                </a:lnTo>
                <a:lnTo>
                  <a:pt x="501318" y="501232"/>
                </a:lnTo>
                <a:lnTo>
                  <a:pt x="0" y="50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1" name="Google Shape;541;p15"/>
          <p:cNvSpPr/>
          <p:nvPr/>
        </p:nvSpPr>
        <p:spPr>
          <a:xfrm>
            <a:off x="12477766" y="5967226"/>
            <a:ext cx="4429350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2" name="Google Shape;542;p15"/>
          <p:cNvSpPr txBox="1"/>
          <p:nvPr/>
        </p:nvSpPr>
        <p:spPr>
          <a:xfrm>
            <a:off x="13374679" y="6097095"/>
            <a:ext cx="3532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Proveedor/banco</a:t>
            </a:r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12838352" y="6127469"/>
            <a:ext cx="469652" cy="469572"/>
          </a:xfrm>
          <a:custGeom>
            <a:rect b="b" l="l" r="r" t="t"/>
            <a:pathLst>
              <a:path extrusionOk="0" h="469572" w="469652">
                <a:moveTo>
                  <a:pt x="0" y="0"/>
                </a:moveTo>
                <a:lnTo>
                  <a:pt x="469652" y="0"/>
                </a:lnTo>
                <a:lnTo>
                  <a:pt x="469652" y="469572"/>
                </a:lnTo>
                <a:lnTo>
                  <a:pt x="0" y="46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6"/>
          <p:cNvSpPr/>
          <p:nvPr/>
        </p:nvSpPr>
        <p:spPr>
          <a:xfrm>
            <a:off x="-8386" y="6228212"/>
            <a:ext cx="18302383" cy="4062794"/>
          </a:xfrm>
          <a:custGeom>
            <a:rect b="b" l="l" r="r" t="t"/>
            <a:pathLst>
              <a:path extrusionOk="0" h="5417058" w="24403177">
                <a:moveTo>
                  <a:pt x="0" y="0"/>
                </a:moveTo>
                <a:lnTo>
                  <a:pt x="24403177" y="0"/>
                </a:lnTo>
                <a:lnTo>
                  <a:pt x="24403177" y="5417058"/>
                </a:lnTo>
                <a:lnTo>
                  <a:pt x="0" y="5417058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553" name="Google Shape;553;p16"/>
          <p:cNvGrpSpPr/>
          <p:nvPr/>
        </p:nvGrpSpPr>
        <p:grpSpPr>
          <a:xfrm>
            <a:off x="3461291" y="4179828"/>
            <a:ext cx="2288096" cy="1054095"/>
            <a:chOff x="0" y="-9525"/>
            <a:chExt cx="3050794" cy="1405459"/>
          </a:xfrm>
        </p:grpSpPr>
        <p:sp>
          <p:nvSpPr>
            <p:cNvPr id="554" name="Google Shape;554;p16"/>
            <p:cNvSpPr/>
            <p:nvPr/>
          </p:nvSpPr>
          <p:spPr>
            <a:xfrm>
              <a:off x="0" y="0"/>
              <a:ext cx="3050794" cy="1395934"/>
            </a:xfrm>
            <a:custGeom>
              <a:rect b="b" l="l" r="r" t="t"/>
              <a:pathLst>
                <a:path extrusionOk="0" h="1395934" w="3050794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2884170" y="0"/>
                  </a:lnTo>
                  <a:cubicBezTo>
                    <a:pt x="2976245" y="0"/>
                    <a:pt x="3050794" y="104079"/>
                    <a:pt x="3050794" y="232627"/>
                  </a:cubicBezTo>
                  <a:lnTo>
                    <a:pt x="3050794" y="1163314"/>
                  </a:lnTo>
                  <a:cubicBezTo>
                    <a:pt x="3050794" y="1291862"/>
                    <a:pt x="2976245" y="1395934"/>
                    <a:pt x="2884170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 txBox="1"/>
            <p:nvPr/>
          </p:nvSpPr>
          <p:spPr>
            <a:xfrm>
              <a:off x="0" y="-9525"/>
              <a:ext cx="3050780" cy="1405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Teléfono inteligente</a:t>
              </a:r>
              <a:endParaRPr/>
            </a:p>
          </p:txBody>
        </p:sp>
      </p:grpSp>
      <p:grpSp>
        <p:nvGrpSpPr>
          <p:cNvPr id="556" name="Google Shape;556;p16"/>
          <p:cNvGrpSpPr/>
          <p:nvPr/>
        </p:nvGrpSpPr>
        <p:grpSpPr>
          <a:xfrm>
            <a:off x="7127692" y="4184545"/>
            <a:ext cx="2768727" cy="1054095"/>
            <a:chOff x="0" y="-9525"/>
            <a:chExt cx="3691636" cy="1405459"/>
          </a:xfrm>
        </p:grpSpPr>
        <p:sp>
          <p:nvSpPr>
            <p:cNvPr id="557" name="Google Shape;557;p16"/>
            <p:cNvSpPr/>
            <p:nvPr/>
          </p:nvSpPr>
          <p:spPr>
            <a:xfrm>
              <a:off x="0" y="0"/>
              <a:ext cx="3691636" cy="1395934"/>
            </a:xfrm>
            <a:custGeom>
              <a:rect b="b" l="l" r="r" t="t"/>
              <a:pathLst>
                <a:path extrusionOk="0" h="1395934" w="3691636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3525012" y="0"/>
                  </a:lnTo>
                  <a:cubicBezTo>
                    <a:pt x="3617087" y="0"/>
                    <a:pt x="3691636" y="104079"/>
                    <a:pt x="3691636" y="232627"/>
                  </a:cubicBezTo>
                  <a:lnTo>
                    <a:pt x="3691636" y="1163314"/>
                  </a:lnTo>
                  <a:cubicBezTo>
                    <a:pt x="3691636" y="1291862"/>
                    <a:pt x="3617087" y="1395934"/>
                    <a:pt x="3525012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 txBox="1"/>
            <p:nvPr/>
          </p:nvSpPr>
          <p:spPr>
            <a:xfrm>
              <a:off x="0" y="-9525"/>
              <a:ext cx="3691603" cy="1405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acceso a Internet</a:t>
              </a:r>
              <a:endParaRPr/>
            </a:p>
          </p:txBody>
        </p:sp>
      </p:grpSp>
      <p:grpSp>
        <p:nvGrpSpPr>
          <p:cNvPr id="559" name="Google Shape;559;p16"/>
          <p:cNvGrpSpPr/>
          <p:nvPr/>
        </p:nvGrpSpPr>
        <p:grpSpPr>
          <a:xfrm>
            <a:off x="11281254" y="4180497"/>
            <a:ext cx="1358511" cy="749903"/>
            <a:chOff x="0" y="0"/>
            <a:chExt cx="1811349" cy="999871"/>
          </a:xfrm>
        </p:grpSpPr>
        <p:sp>
          <p:nvSpPr>
            <p:cNvPr id="560" name="Google Shape;560;p16"/>
            <p:cNvSpPr/>
            <p:nvPr/>
          </p:nvSpPr>
          <p:spPr>
            <a:xfrm>
              <a:off x="0" y="0"/>
              <a:ext cx="1811274" cy="999871"/>
            </a:xfrm>
            <a:custGeom>
              <a:rect b="b" l="l" r="r" t="t"/>
              <a:pathLst>
                <a:path extrusionOk="0" h="999871" w="1811274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 txBox="1"/>
            <p:nvPr/>
          </p:nvSpPr>
          <p:spPr>
            <a:xfrm>
              <a:off x="0" y="9525"/>
              <a:ext cx="1811349" cy="990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Bolígrafo </a:t>
              </a:r>
              <a:endParaRPr/>
            </a:p>
          </p:txBody>
        </p:sp>
      </p:grpSp>
      <p:grpSp>
        <p:nvGrpSpPr>
          <p:cNvPr id="562" name="Google Shape;562;p16"/>
          <p:cNvGrpSpPr/>
          <p:nvPr/>
        </p:nvGrpSpPr>
        <p:grpSpPr>
          <a:xfrm>
            <a:off x="14063173" y="4188908"/>
            <a:ext cx="1358511" cy="757047"/>
            <a:chOff x="0" y="-9525"/>
            <a:chExt cx="1811349" cy="1009396"/>
          </a:xfrm>
        </p:grpSpPr>
        <p:sp>
          <p:nvSpPr>
            <p:cNvPr id="563" name="Google Shape;563;p16"/>
            <p:cNvSpPr/>
            <p:nvPr/>
          </p:nvSpPr>
          <p:spPr>
            <a:xfrm>
              <a:off x="0" y="0"/>
              <a:ext cx="1811274" cy="999871"/>
            </a:xfrm>
            <a:custGeom>
              <a:rect b="b" l="l" r="r" t="t"/>
              <a:pathLst>
                <a:path extrusionOk="0" h="999871" w="1811274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 txBox="1"/>
            <p:nvPr/>
          </p:nvSpPr>
          <p:spPr>
            <a:xfrm>
              <a:off x="0" y="-9525"/>
              <a:ext cx="1811349" cy="10093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Papel</a:t>
              </a:r>
              <a:endParaRPr/>
            </a:p>
          </p:txBody>
        </p:sp>
      </p:grpSp>
      <p:grpSp>
        <p:nvGrpSpPr>
          <p:cNvPr id="565" name="Google Shape;565;p1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66" name="Google Shape;566;p16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67" name="Google Shape;567;p1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68" name="Google Shape;568;p16"/>
          <p:cNvSpPr txBox="1"/>
          <p:nvPr/>
        </p:nvSpPr>
        <p:spPr>
          <a:xfrm>
            <a:off x="7495510" y="3395286"/>
            <a:ext cx="333103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20" u="none" cap="none" strike="noStrike">
                <a:solidFill>
                  <a:srgbClr val="583488"/>
                </a:solidFill>
                <a:latin typeface="Open Sans"/>
                <a:ea typeface="Open Sans"/>
                <a:cs typeface="Open Sans"/>
                <a:sym typeface="Open Sans"/>
              </a:rPr>
              <a:t>Elementos necesarios</a:t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>
            <a:off x="13308004" y="3154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570" name="Google Shape;570;p16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571" name="Google Shape;571;p16"/>
          <p:cNvSpPr txBox="1"/>
          <p:nvPr/>
        </p:nvSpPr>
        <p:spPr>
          <a:xfrm>
            <a:off x="890133" y="7578043"/>
            <a:ext cx="1420124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2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Descargar la aplicación</a:t>
            </a:r>
            <a:endParaRPr/>
          </a:p>
        </p:txBody>
      </p:sp>
      <p:sp>
        <p:nvSpPr>
          <p:cNvPr id="572" name="Google Shape;572;p16"/>
          <p:cNvSpPr txBox="1"/>
          <p:nvPr/>
        </p:nvSpPr>
        <p:spPr>
          <a:xfrm>
            <a:off x="3415638" y="7464844"/>
            <a:ext cx="218417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 una nueva billetera de Bitcoin</a:t>
            </a:r>
            <a:endParaRPr/>
          </a:p>
        </p:txBody>
      </p:sp>
      <p:sp>
        <p:nvSpPr>
          <p:cNvPr id="573" name="Google Shape;573;p16"/>
          <p:cNvSpPr txBox="1"/>
          <p:nvPr/>
        </p:nvSpPr>
        <p:spPr>
          <a:xfrm>
            <a:off x="6323585" y="7455319"/>
            <a:ext cx="2749397" cy="176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Realice una copia de seguridad de la clave de firma/semilla en papel</a:t>
            </a:r>
            <a:endParaRPr/>
          </a:p>
        </p:txBody>
      </p:sp>
      <p:sp>
        <p:nvSpPr>
          <p:cNvPr id="574" name="Google Shape;574;p16"/>
          <p:cNvSpPr txBox="1"/>
          <p:nvPr/>
        </p:nvSpPr>
        <p:spPr>
          <a:xfrm>
            <a:off x="9615324" y="7464844"/>
            <a:ext cx="2749397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Verificar la copia de seguridad en la aplicación.</a:t>
            </a:r>
            <a:endParaRPr/>
          </a:p>
        </p:txBody>
      </p:sp>
      <p:sp>
        <p:nvSpPr>
          <p:cNvPr id="575" name="Google Shape;575;p16"/>
          <p:cNvSpPr txBox="1"/>
          <p:nvPr/>
        </p:nvSpPr>
        <p:spPr>
          <a:xfrm>
            <a:off x="13005908" y="7405690"/>
            <a:ext cx="1952183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Generar nueva factura</a:t>
            </a:r>
            <a:endParaRPr/>
          </a:p>
        </p:txBody>
      </p:sp>
      <p:sp>
        <p:nvSpPr>
          <p:cNvPr id="576" name="Google Shape;576;p16"/>
          <p:cNvSpPr txBox="1"/>
          <p:nvPr/>
        </p:nvSpPr>
        <p:spPr>
          <a:xfrm>
            <a:off x="16069682" y="7367329"/>
            <a:ext cx="197704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Recibir pago</a:t>
            </a:r>
            <a:endParaRPr/>
          </a:p>
        </p:txBody>
      </p:sp>
      <p:sp>
        <p:nvSpPr>
          <p:cNvPr id="577" name="Google Shape;577;p16"/>
          <p:cNvSpPr txBox="1"/>
          <p:nvPr/>
        </p:nvSpPr>
        <p:spPr>
          <a:xfrm>
            <a:off x="89013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578" name="Google Shape;578;p16"/>
          <p:cNvSpPr txBox="1"/>
          <p:nvPr/>
        </p:nvSpPr>
        <p:spPr>
          <a:xfrm>
            <a:off x="3392441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579" name="Google Shape;579;p16"/>
          <p:cNvSpPr txBox="1"/>
          <p:nvPr/>
        </p:nvSpPr>
        <p:spPr>
          <a:xfrm>
            <a:off x="6343158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  <p:sp>
        <p:nvSpPr>
          <p:cNvPr id="580" name="Google Shape;580;p16"/>
          <p:cNvSpPr txBox="1"/>
          <p:nvPr/>
        </p:nvSpPr>
        <p:spPr>
          <a:xfrm>
            <a:off x="9619350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/>
          </a:p>
        </p:txBody>
      </p:sp>
      <p:sp>
        <p:nvSpPr>
          <p:cNvPr id="581" name="Google Shape;581;p16"/>
          <p:cNvSpPr txBox="1"/>
          <p:nvPr/>
        </p:nvSpPr>
        <p:spPr>
          <a:xfrm>
            <a:off x="13042111" y="6761447"/>
            <a:ext cx="4849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/>
          </a:p>
        </p:txBody>
      </p:sp>
      <p:sp>
        <p:nvSpPr>
          <p:cNvPr id="582" name="Google Shape;582;p16"/>
          <p:cNvSpPr txBox="1"/>
          <p:nvPr/>
        </p:nvSpPr>
        <p:spPr>
          <a:xfrm>
            <a:off x="1606968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/>
          </a:p>
        </p:txBody>
      </p:sp>
      <p:cxnSp>
        <p:nvCxnSpPr>
          <p:cNvPr id="583" name="Google Shape;583;p16"/>
          <p:cNvCxnSpPr/>
          <p:nvPr/>
        </p:nvCxnSpPr>
        <p:spPr>
          <a:xfrm rot="86431">
            <a:off x="1469826" y="7023446"/>
            <a:ext cx="1705661" cy="0"/>
          </a:xfrm>
          <a:prstGeom prst="straightConnector1">
            <a:avLst/>
          </a:prstGeom>
          <a:noFill/>
          <a:ln cap="rnd" cmpd="sng" w="47625">
            <a:solidFill>
              <a:srgbClr val="E6E3D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16"/>
          <p:cNvCxnSpPr/>
          <p:nvPr/>
        </p:nvCxnSpPr>
        <p:spPr>
          <a:xfrm rot="58449">
            <a:off x="6919935" y="7023446"/>
            <a:ext cx="2522110" cy="0"/>
          </a:xfrm>
          <a:prstGeom prst="straightConnector1">
            <a:avLst/>
          </a:prstGeom>
          <a:noFill/>
          <a:ln cap="rnd" cmpd="sng" w="47625">
            <a:solidFill>
              <a:srgbClr val="E6E3D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16"/>
          <p:cNvCxnSpPr/>
          <p:nvPr/>
        </p:nvCxnSpPr>
        <p:spPr>
          <a:xfrm rot="56397">
            <a:off x="10241797" y="7023446"/>
            <a:ext cx="2613849" cy="0"/>
          </a:xfrm>
          <a:prstGeom prst="straightConnector1">
            <a:avLst/>
          </a:prstGeom>
          <a:noFill/>
          <a:ln cap="rnd" cmpd="sng" w="47625">
            <a:solidFill>
              <a:srgbClr val="E6E3D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6" name="Google Shape;586;p16"/>
          <p:cNvGrpSpPr/>
          <p:nvPr/>
        </p:nvGrpSpPr>
        <p:grpSpPr>
          <a:xfrm>
            <a:off x="1435474" y="6944317"/>
            <a:ext cx="196405" cy="196405"/>
            <a:chOff x="0" y="0"/>
            <a:chExt cx="261874" cy="261874"/>
          </a:xfrm>
        </p:grpSpPr>
        <p:sp>
          <p:nvSpPr>
            <p:cNvPr id="587" name="Google Shape;587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6"/>
          <p:cNvGrpSpPr/>
          <p:nvPr/>
        </p:nvGrpSpPr>
        <p:grpSpPr>
          <a:xfrm>
            <a:off x="6925670" y="6944317"/>
            <a:ext cx="196405" cy="196405"/>
            <a:chOff x="0" y="0"/>
            <a:chExt cx="261874" cy="261874"/>
          </a:xfrm>
        </p:grpSpPr>
        <p:sp>
          <p:nvSpPr>
            <p:cNvPr id="590" name="Google Shape;590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16"/>
          <p:cNvGrpSpPr/>
          <p:nvPr/>
        </p:nvGrpSpPr>
        <p:grpSpPr>
          <a:xfrm>
            <a:off x="9266334" y="6944317"/>
            <a:ext cx="196405" cy="196405"/>
            <a:chOff x="0" y="0"/>
            <a:chExt cx="261874" cy="261874"/>
          </a:xfrm>
        </p:grpSpPr>
        <p:sp>
          <p:nvSpPr>
            <p:cNvPr id="593" name="Google Shape;593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16"/>
          <p:cNvGrpSpPr/>
          <p:nvPr/>
        </p:nvGrpSpPr>
        <p:grpSpPr>
          <a:xfrm>
            <a:off x="10208442" y="6944317"/>
            <a:ext cx="196405" cy="196405"/>
            <a:chOff x="0" y="0"/>
            <a:chExt cx="261874" cy="261874"/>
          </a:xfrm>
        </p:grpSpPr>
        <p:sp>
          <p:nvSpPr>
            <p:cNvPr id="596" name="Google Shape;596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6"/>
          <p:cNvGrpSpPr/>
          <p:nvPr/>
        </p:nvGrpSpPr>
        <p:grpSpPr>
          <a:xfrm>
            <a:off x="12728271" y="6944317"/>
            <a:ext cx="196405" cy="196405"/>
            <a:chOff x="0" y="0"/>
            <a:chExt cx="261874" cy="261874"/>
          </a:xfrm>
        </p:grpSpPr>
        <p:sp>
          <p:nvSpPr>
            <p:cNvPr id="599" name="Google Shape;599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eléfono inteligente" id="601" name="Google Shape;601;p16"/>
          <p:cNvSpPr/>
          <p:nvPr/>
        </p:nvSpPr>
        <p:spPr>
          <a:xfrm>
            <a:off x="2690399" y="4186972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Inalámbrico" id="602" name="Google Shape;602;p16"/>
          <p:cNvSpPr/>
          <p:nvPr/>
        </p:nvSpPr>
        <p:spPr>
          <a:xfrm>
            <a:off x="6368383" y="4197699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Lápiz" id="603" name="Google Shape;603;p16"/>
          <p:cNvSpPr/>
          <p:nvPr/>
        </p:nvSpPr>
        <p:spPr>
          <a:xfrm>
            <a:off x="10531323" y="4199379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Documento" id="604" name="Google Shape;604;p16"/>
          <p:cNvSpPr/>
          <p:nvPr/>
        </p:nvSpPr>
        <p:spPr>
          <a:xfrm>
            <a:off x="13352877" y="4212407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5" name="Google Shape;605;p16"/>
          <p:cNvGrpSpPr/>
          <p:nvPr/>
        </p:nvGrpSpPr>
        <p:grpSpPr>
          <a:xfrm>
            <a:off x="3027917" y="6944317"/>
            <a:ext cx="196405" cy="196405"/>
            <a:chOff x="0" y="0"/>
            <a:chExt cx="261874" cy="261874"/>
          </a:xfrm>
        </p:grpSpPr>
        <p:sp>
          <p:nvSpPr>
            <p:cNvPr id="606" name="Google Shape;606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8" name="Google Shape;608;p16"/>
          <p:cNvCxnSpPr/>
          <p:nvPr/>
        </p:nvCxnSpPr>
        <p:spPr>
          <a:xfrm rot="69601">
            <a:off x="3986650" y="7023446"/>
            <a:ext cx="2118043" cy="0"/>
          </a:xfrm>
          <a:prstGeom prst="straightConnector1">
            <a:avLst/>
          </a:prstGeom>
          <a:noFill/>
          <a:ln cap="rnd" cmpd="sng" w="47625">
            <a:solidFill>
              <a:srgbClr val="E6E3D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9" name="Google Shape;609;p16"/>
          <p:cNvGrpSpPr/>
          <p:nvPr/>
        </p:nvGrpSpPr>
        <p:grpSpPr>
          <a:xfrm>
            <a:off x="3924278" y="6944317"/>
            <a:ext cx="196405" cy="196405"/>
            <a:chOff x="0" y="0"/>
            <a:chExt cx="261874" cy="261874"/>
          </a:xfrm>
        </p:grpSpPr>
        <p:sp>
          <p:nvSpPr>
            <p:cNvPr id="610" name="Google Shape;610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6"/>
          <p:cNvGrpSpPr/>
          <p:nvPr/>
        </p:nvGrpSpPr>
        <p:grpSpPr>
          <a:xfrm>
            <a:off x="5935917" y="6944317"/>
            <a:ext cx="196405" cy="196405"/>
            <a:chOff x="0" y="0"/>
            <a:chExt cx="261874" cy="261874"/>
          </a:xfrm>
        </p:grpSpPr>
        <p:sp>
          <p:nvSpPr>
            <p:cNvPr id="613" name="Google Shape;613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15" name="Google Shape;615;p16"/>
          <p:cNvCxnSpPr/>
          <p:nvPr/>
        </p:nvCxnSpPr>
        <p:spPr>
          <a:xfrm rot="63057">
            <a:off x="13596816" y="7023446"/>
            <a:ext cx="2337790" cy="0"/>
          </a:xfrm>
          <a:prstGeom prst="straightConnector1">
            <a:avLst/>
          </a:prstGeom>
          <a:noFill/>
          <a:ln cap="rnd" cmpd="sng" w="47625">
            <a:solidFill>
              <a:srgbClr val="E6E3D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6" name="Google Shape;616;p16"/>
          <p:cNvGrpSpPr/>
          <p:nvPr/>
        </p:nvGrpSpPr>
        <p:grpSpPr>
          <a:xfrm>
            <a:off x="13570956" y="6944317"/>
            <a:ext cx="196405" cy="196405"/>
            <a:chOff x="0" y="0"/>
            <a:chExt cx="261874" cy="261874"/>
          </a:xfrm>
        </p:grpSpPr>
        <p:sp>
          <p:nvSpPr>
            <p:cNvPr id="617" name="Google Shape;617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16"/>
          <p:cNvGrpSpPr/>
          <p:nvPr/>
        </p:nvGrpSpPr>
        <p:grpSpPr>
          <a:xfrm>
            <a:off x="15757226" y="6944317"/>
            <a:ext cx="196405" cy="196405"/>
            <a:chOff x="0" y="0"/>
            <a:chExt cx="261874" cy="261874"/>
          </a:xfrm>
        </p:grpSpPr>
        <p:sp>
          <p:nvSpPr>
            <p:cNvPr id="620" name="Google Shape;620;p16"/>
            <p:cNvSpPr/>
            <p:nvPr/>
          </p:nvSpPr>
          <p:spPr>
            <a:xfrm>
              <a:off x="14351" y="14351"/>
              <a:ext cx="233172" cy="233172"/>
            </a:xfrm>
            <a:custGeom>
              <a:rect b="b" l="l" r="r" t="t"/>
              <a:pathLst>
                <a:path extrusionOk="0" h="233172" w="233172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0" y="0"/>
              <a:ext cx="261874" cy="261874"/>
            </a:xfrm>
            <a:custGeom>
              <a:rect b="b" l="l" r="r" t="t"/>
              <a:pathLst>
                <a:path extrusionOk="0" h="261874" w="261874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16"/>
          <p:cNvSpPr/>
          <p:nvPr/>
        </p:nvSpPr>
        <p:spPr>
          <a:xfrm>
            <a:off x="1870136" y="826218"/>
            <a:ext cx="14570487" cy="1072610"/>
          </a:xfrm>
          <a:custGeom>
            <a:rect b="b" l="l" r="r" t="t"/>
            <a:pathLst>
              <a:path extrusionOk="0" h="1430147" w="19427317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3461291" y="1913887"/>
            <a:ext cx="11496823" cy="1072610"/>
          </a:xfrm>
          <a:custGeom>
            <a:rect b="b" l="l" r="r" t="t"/>
            <a:pathLst>
              <a:path extrusionOk="0" h="1430147" w="15329097">
                <a:moveTo>
                  <a:pt x="0" y="238379"/>
                </a:moveTo>
                <a:cubicBezTo>
                  <a:pt x="0" y="106680"/>
                  <a:pt x="146440" y="0"/>
                  <a:pt x="327223" y="0"/>
                </a:cubicBezTo>
                <a:lnTo>
                  <a:pt x="15001884" y="0"/>
                </a:lnTo>
                <a:cubicBezTo>
                  <a:pt x="15182669" y="0"/>
                  <a:pt x="15329097" y="106680"/>
                  <a:pt x="15329097" y="238379"/>
                </a:cubicBezTo>
                <a:lnTo>
                  <a:pt x="15329097" y="1191768"/>
                </a:lnTo>
                <a:cubicBezTo>
                  <a:pt x="15329097" y="1323467"/>
                  <a:pt x="15182667" y="1430147"/>
                  <a:pt x="15001883" y="1430147"/>
                </a:cubicBezTo>
                <a:lnTo>
                  <a:pt x="327223" y="1430147"/>
                </a:lnTo>
                <a:cubicBezTo>
                  <a:pt x="14644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 txBox="1"/>
          <p:nvPr/>
        </p:nvSpPr>
        <p:spPr>
          <a:xfrm>
            <a:off x="2175258" y="663435"/>
            <a:ext cx="13960239" cy="221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Cómo crear una billetera Bitcoin y usar Lightning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34" name="Google Shape;634;p17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5" name="Google Shape;635;p1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36" name="Google Shape;636;p17"/>
          <p:cNvSpPr/>
          <p:nvPr/>
        </p:nvSpPr>
        <p:spPr>
          <a:xfrm>
            <a:off x="7334260" y="3304199"/>
            <a:ext cx="3682621" cy="3682621"/>
          </a:xfrm>
          <a:custGeom>
            <a:rect b="b" l="l" r="r" t="t"/>
            <a:pathLst>
              <a:path extrusionOk="0" h="3682621" w="3682621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37" name="Google Shape;637;p17" title="VIDEO_009-SLIDE17_V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850"/>
            <a:ext cx="18223949" cy="1020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g2d51e158d82_0_1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47" name="Google Shape;647;g2d51e158d82_0_1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8" name="Google Shape;648;g2d51e158d82_0_1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49" name="Google Shape;649;g2d51e158d82_0_14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-102626" r="0" t="0"/>
            </a:stretch>
          </a:blipFill>
          <a:ln>
            <a:noFill/>
          </a:ln>
        </p:spPr>
      </p:sp>
      <p:sp>
        <p:nvSpPr>
          <p:cNvPr id="650" name="Google Shape;650;g2d51e158d82_0_1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0784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651" name="Google Shape;651;g2d51e158d82_0_1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12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/>
          </a:p>
        </p:txBody>
      </p:sp>
      <p:sp>
        <p:nvSpPr>
          <p:cNvPr id="652" name="Google Shape;652;g2d51e158d82_0_14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3" name="Google Shape;653;g2d51e158d82_0_14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4" name="Google Shape;654;g2d51e158d82_0_14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5" name="Google Shape;655;g2d51e158d82_0_14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6" name="Google Shape;656;g2d51e158d82_0_14"/>
          <p:cNvSpPr txBox="1"/>
          <p:nvPr/>
        </p:nvSpPr>
        <p:spPr>
          <a:xfrm>
            <a:off x="959327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1:</a:t>
            </a:r>
            <a:endParaRPr/>
          </a:p>
        </p:txBody>
      </p:sp>
      <p:pic>
        <p:nvPicPr>
          <p:cNvPr id="657" name="Google Shape;657;g2d51e158d82_0_14"/>
          <p:cNvPicPr preferRelativeResize="0"/>
          <p:nvPr/>
        </p:nvPicPr>
        <p:blipFill rotWithShape="1">
          <a:blip r:embed="rId4">
            <a:alphaModFix/>
          </a:blip>
          <a:srcRect b="0" l="0" r="0" t="3100"/>
          <a:stretch/>
        </p:blipFill>
        <p:spPr>
          <a:xfrm>
            <a:off x="2540900" y="2229275"/>
            <a:ext cx="2992525" cy="6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d51e158d82_0_14"/>
          <p:cNvSpPr txBox="1"/>
          <p:nvPr/>
        </p:nvSpPr>
        <p:spPr>
          <a:xfrm>
            <a:off x="65695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2:</a:t>
            </a:r>
            <a:endParaRPr/>
          </a:p>
        </p:txBody>
      </p:sp>
      <p:pic>
        <p:nvPicPr>
          <p:cNvPr id="659" name="Google Shape;659;g2d51e158d82_0_14"/>
          <p:cNvPicPr preferRelativeResize="0"/>
          <p:nvPr/>
        </p:nvPicPr>
        <p:blipFill rotWithShape="1">
          <a:blip r:embed="rId5">
            <a:alphaModFix/>
          </a:blip>
          <a:srcRect b="0" l="0" r="0" t="4177"/>
          <a:stretch/>
        </p:blipFill>
        <p:spPr>
          <a:xfrm>
            <a:off x="8369875" y="2229275"/>
            <a:ext cx="2992525" cy="644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d51e158d82_0_14"/>
          <p:cNvSpPr txBox="1"/>
          <p:nvPr/>
        </p:nvSpPr>
        <p:spPr>
          <a:xfrm>
            <a:off x="124149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3:</a:t>
            </a:r>
            <a:endParaRPr/>
          </a:p>
        </p:txBody>
      </p:sp>
      <p:pic>
        <p:nvPicPr>
          <p:cNvPr id="661" name="Google Shape;661;g2d51e158d82_0_14"/>
          <p:cNvPicPr preferRelativeResize="0"/>
          <p:nvPr/>
        </p:nvPicPr>
        <p:blipFill rotWithShape="1">
          <a:blip r:embed="rId6">
            <a:alphaModFix/>
          </a:blip>
          <a:srcRect b="0" l="0" r="0" t="3409"/>
          <a:stretch/>
        </p:blipFill>
        <p:spPr>
          <a:xfrm>
            <a:off x="13953200" y="2239800"/>
            <a:ext cx="2992525" cy="642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g2d51e158d82_0_5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71" name="Google Shape;671;g2d51e158d82_0_5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2" name="Google Shape;672;g2d51e158d82_0_5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73" name="Google Shape;673;g2d51e158d82_0_54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-102626" r="0" t="0"/>
            </a:stretch>
          </a:blipFill>
          <a:ln>
            <a:noFill/>
          </a:ln>
        </p:spPr>
      </p:sp>
      <p:sp>
        <p:nvSpPr>
          <p:cNvPr id="674" name="Google Shape;674;g2d51e158d82_0_5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" l="-102626" r="0" t="0"/>
            </a:stretch>
          </a:blipFill>
          <a:ln>
            <a:noFill/>
          </a:ln>
        </p:spPr>
      </p:sp>
      <p:sp>
        <p:nvSpPr>
          <p:cNvPr id="675" name="Google Shape;675;g2d51e158d82_0_5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12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/>
          </a:p>
        </p:txBody>
      </p:sp>
      <p:sp>
        <p:nvSpPr>
          <p:cNvPr id="676" name="Google Shape;676;g2d51e158d82_0_54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7" name="Google Shape;677;g2d51e158d82_0_54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8" name="Google Shape;678;g2d51e158d82_0_54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9" name="Google Shape;679;g2d51e158d82_0_54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0" name="Google Shape;680;g2d51e158d82_0_54"/>
          <p:cNvSpPr txBox="1"/>
          <p:nvPr/>
        </p:nvSpPr>
        <p:spPr>
          <a:xfrm>
            <a:off x="37317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4:</a:t>
            </a:r>
            <a:endParaRPr/>
          </a:p>
        </p:txBody>
      </p:sp>
      <p:sp>
        <p:nvSpPr>
          <p:cNvPr id="681" name="Google Shape;681;g2d51e158d82_0_54"/>
          <p:cNvSpPr txBox="1"/>
          <p:nvPr/>
        </p:nvSpPr>
        <p:spPr>
          <a:xfrm>
            <a:off x="930650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5:</a:t>
            </a:r>
            <a:endParaRPr/>
          </a:p>
        </p:txBody>
      </p:sp>
      <p:pic>
        <p:nvPicPr>
          <p:cNvPr id="682" name="Google Shape;682;g2d51e158d82_0_54"/>
          <p:cNvPicPr preferRelativeResize="0"/>
          <p:nvPr/>
        </p:nvPicPr>
        <p:blipFill rotWithShape="1">
          <a:blip r:embed="rId4">
            <a:alphaModFix/>
          </a:blip>
          <a:srcRect b="0" l="0" r="0" t="3166"/>
          <a:stretch/>
        </p:blipFill>
        <p:spPr>
          <a:xfrm>
            <a:off x="5412350" y="2239800"/>
            <a:ext cx="3074625" cy="6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d51e158d82_0_54"/>
          <p:cNvPicPr preferRelativeResize="0"/>
          <p:nvPr/>
        </p:nvPicPr>
        <p:blipFill rotWithShape="1">
          <a:blip r:embed="rId5">
            <a:alphaModFix/>
          </a:blip>
          <a:srcRect b="0" l="0" r="0" t="3530"/>
          <a:stretch/>
        </p:blipFill>
        <p:spPr>
          <a:xfrm>
            <a:off x="10834700" y="2128350"/>
            <a:ext cx="3187075" cy="683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3441504" y="735835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11221216" y="70400"/>
            <a:ext cx="7063165" cy="4835296"/>
          </a:xfrm>
          <a:custGeom>
            <a:rect b="b" l="l" r="r" t="t"/>
            <a:pathLst>
              <a:path extrusionOk="0" h="4835296" w="7063165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2811" l="-158986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A="58999" stPos="0" sy="-100000" ky="0"/>
          </a:effectLst>
        </p:spPr>
      </p:sp>
      <p:grpSp>
        <p:nvGrpSpPr>
          <p:cNvPr id="124" name="Google Shape;124;p2"/>
          <p:cNvGrpSpPr/>
          <p:nvPr/>
        </p:nvGrpSpPr>
        <p:grpSpPr>
          <a:xfrm>
            <a:off x="9533910" y="4043751"/>
            <a:ext cx="7991856" cy="4871085"/>
            <a:chOff x="0" y="0"/>
            <a:chExt cx="10655808" cy="6494780"/>
          </a:xfrm>
        </p:grpSpPr>
        <p:sp>
          <p:nvSpPr>
            <p:cNvPr id="125" name="Google Shape;125;p2"/>
            <p:cNvSpPr/>
            <p:nvPr/>
          </p:nvSpPr>
          <p:spPr>
            <a:xfrm>
              <a:off x="23876" y="23876"/>
              <a:ext cx="10608056" cy="6447028"/>
            </a:xfrm>
            <a:custGeom>
              <a:rect b="b" l="l" r="r" t="t"/>
              <a:pathLst>
                <a:path extrusionOk="0" h="6447028" w="10608056">
                  <a:moveTo>
                    <a:pt x="0" y="481965"/>
                  </a:moveTo>
                  <a:cubicBezTo>
                    <a:pt x="0" y="215773"/>
                    <a:pt x="216408" y="0"/>
                    <a:pt x="483362" y="0"/>
                  </a:cubicBezTo>
                  <a:lnTo>
                    <a:pt x="10124694" y="0"/>
                  </a:lnTo>
                  <a:cubicBezTo>
                    <a:pt x="10391648" y="0"/>
                    <a:pt x="10608056" y="215773"/>
                    <a:pt x="10608056" y="481965"/>
                  </a:cubicBezTo>
                  <a:lnTo>
                    <a:pt x="10608056" y="5965063"/>
                  </a:lnTo>
                  <a:cubicBezTo>
                    <a:pt x="10608056" y="6231255"/>
                    <a:pt x="10391648" y="6447028"/>
                    <a:pt x="10124694" y="6447028"/>
                  </a:cubicBezTo>
                  <a:lnTo>
                    <a:pt x="483362" y="6447028"/>
                  </a:lnTo>
                  <a:cubicBezTo>
                    <a:pt x="216408" y="6447028"/>
                    <a:pt x="0" y="6231255"/>
                    <a:pt x="0" y="596506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10655808" cy="6494780"/>
            </a:xfrm>
            <a:custGeom>
              <a:rect b="b" l="l" r="r" t="t"/>
              <a:pathLst>
                <a:path extrusionOk="0" h="6494780" w="10655808">
                  <a:moveTo>
                    <a:pt x="0" y="505841"/>
                  </a:moveTo>
                  <a:cubicBezTo>
                    <a:pt x="0" y="226441"/>
                    <a:pt x="227203" y="0"/>
                    <a:pt x="507238" y="0"/>
                  </a:cubicBezTo>
                  <a:lnTo>
                    <a:pt x="10148570" y="0"/>
                  </a:lnTo>
                  <a:lnTo>
                    <a:pt x="10148570" y="23876"/>
                  </a:lnTo>
                  <a:lnTo>
                    <a:pt x="10148570" y="0"/>
                  </a:lnTo>
                  <a:cubicBezTo>
                    <a:pt x="10428605" y="0"/>
                    <a:pt x="10655808" y="226441"/>
                    <a:pt x="10655808" y="505841"/>
                  </a:cubicBezTo>
                  <a:lnTo>
                    <a:pt x="10631932" y="505841"/>
                  </a:lnTo>
                  <a:lnTo>
                    <a:pt x="10655808" y="505841"/>
                  </a:lnTo>
                  <a:lnTo>
                    <a:pt x="10655808" y="5988939"/>
                  </a:lnTo>
                  <a:lnTo>
                    <a:pt x="10631932" y="5988939"/>
                  </a:lnTo>
                  <a:lnTo>
                    <a:pt x="10655808" y="5988939"/>
                  </a:lnTo>
                  <a:cubicBezTo>
                    <a:pt x="10655808" y="6268339"/>
                    <a:pt x="10428605" y="6494780"/>
                    <a:pt x="10148570" y="6494780"/>
                  </a:cubicBezTo>
                  <a:lnTo>
                    <a:pt x="10148570" y="6470904"/>
                  </a:lnTo>
                  <a:lnTo>
                    <a:pt x="10148570" y="6494780"/>
                  </a:lnTo>
                  <a:lnTo>
                    <a:pt x="507238" y="6494780"/>
                  </a:lnTo>
                  <a:lnTo>
                    <a:pt x="507238" y="6470904"/>
                  </a:lnTo>
                  <a:lnTo>
                    <a:pt x="507238" y="6494780"/>
                  </a:lnTo>
                  <a:cubicBezTo>
                    <a:pt x="227203" y="6494653"/>
                    <a:pt x="0" y="6268339"/>
                    <a:pt x="0" y="5988939"/>
                  </a:cubicBezTo>
                  <a:lnTo>
                    <a:pt x="0" y="505841"/>
                  </a:lnTo>
                  <a:lnTo>
                    <a:pt x="23876" y="505841"/>
                  </a:lnTo>
                  <a:lnTo>
                    <a:pt x="0" y="505841"/>
                  </a:lnTo>
                  <a:moveTo>
                    <a:pt x="47625" y="505841"/>
                  </a:moveTo>
                  <a:lnTo>
                    <a:pt x="47625" y="5988939"/>
                  </a:lnTo>
                  <a:lnTo>
                    <a:pt x="23876" y="5988939"/>
                  </a:lnTo>
                  <a:lnTo>
                    <a:pt x="47625" y="5988939"/>
                  </a:lnTo>
                  <a:cubicBezTo>
                    <a:pt x="47625" y="6241923"/>
                    <a:pt x="253365" y="6447155"/>
                    <a:pt x="507238" y="6447155"/>
                  </a:cubicBezTo>
                  <a:lnTo>
                    <a:pt x="10148570" y="6447155"/>
                  </a:lnTo>
                  <a:cubicBezTo>
                    <a:pt x="10402443" y="6447155"/>
                    <a:pt x="10608183" y="6241923"/>
                    <a:pt x="10608183" y="5988939"/>
                  </a:cubicBezTo>
                  <a:lnTo>
                    <a:pt x="10608183" y="505841"/>
                  </a:lnTo>
                  <a:cubicBezTo>
                    <a:pt x="10608183" y="252857"/>
                    <a:pt x="10402443" y="47625"/>
                    <a:pt x="10148570" y="47625"/>
                  </a:cubicBezTo>
                  <a:lnTo>
                    <a:pt x="507238" y="47625"/>
                  </a:lnTo>
                  <a:lnTo>
                    <a:pt x="507238" y="23876"/>
                  </a:lnTo>
                  <a:lnTo>
                    <a:pt x="507238" y="47625"/>
                  </a:lnTo>
                  <a:cubicBezTo>
                    <a:pt x="253365" y="47625"/>
                    <a:pt x="47625" y="252857"/>
                    <a:pt x="47625" y="50584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92076" y="4043751"/>
            <a:ext cx="7991761" cy="4876704"/>
            <a:chOff x="0" y="0"/>
            <a:chExt cx="10655681" cy="6502273"/>
          </a:xfrm>
        </p:grpSpPr>
        <p:sp>
          <p:nvSpPr>
            <p:cNvPr id="128" name="Google Shape;128;p2"/>
            <p:cNvSpPr/>
            <p:nvPr/>
          </p:nvSpPr>
          <p:spPr>
            <a:xfrm>
              <a:off x="23749" y="23749"/>
              <a:ext cx="10608183" cy="6454775"/>
            </a:xfrm>
            <a:custGeom>
              <a:rect b="b" l="l" r="r" t="t"/>
              <a:pathLst>
                <a:path extrusionOk="0" h="6454775" w="10608183">
                  <a:moveTo>
                    <a:pt x="127" y="482600"/>
                  </a:moveTo>
                  <a:cubicBezTo>
                    <a:pt x="127" y="216154"/>
                    <a:pt x="216789" y="0"/>
                    <a:pt x="484124" y="0"/>
                  </a:cubicBezTo>
                  <a:lnTo>
                    <a:pt x="10124186" y="0"/>
                  </a:lnTo>
                  <a:cubicBezTo>
                    <a:pt x="10391394" y="0"/>
                    <a:pt x="10608183" y="216027"/>
                    <a:pt x="10608183" y="482600"/>
                  </a:cubicBezTo>
                  <a:lnTo>
                    <a:pt x="10608183" y="5972175"/>
                  </a:lnTo>
                  <a:cubicBezTo>
                    <a:pt x="10608183" y="6238621"/>
                    <a:pt x="10391521" y="6454775"/>
                    <a:pt x="10124186" y="6454775"/>
                  </a:cubicBezTo>
                  <a:lnTo>
                    <a:pt x="483997" y="6454775"/>
                  </a:lnTo>
                  <a:cubicBezTo>
                    <a:pt x="216789" y="6454775"/>
                    <a:pt x="0" y="6238748"/>
                    <a:pt x="0" y="5972175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0"/>
              <a:ext cx="10655681" cy="6502273"/>
            </a:xfrm>
            <a:custGeom>
              <a:rect b="b" l="l" r="r" t="t"/>
              <a:pathLst>
                <a:path extrusionOk="0" h="6502273" w="10655681">
                  <a:moveTo>
                    <a:pt x="0" y="506349"/>
                  </a:moveTo>
                  <a:cubicBezTo>
                    <a:pt x="0" y="226695"/>
                    <a:pt x="227457" y="0"/>
                    <a:pt x="507746" y="0"/>
                  </a:cubicBezTo>
                  <a:lnTo>
                    <a:pt x="10147935" y="0"/>
                  </a:lnTo>
                  <a:lnTo>
                    <a:pt x="10147935" y="23876"/>
                  </a:lnTo>
                  <a:lnTo>
                    <a:pt x="10147935" y="0"/>
                  </a:lnTo>
                  <a:cubicBezTo>
                    <a:pt x="10428351" y="0"/>
                    <a:pt x="10655681" y="226695"/>
                    <a:pt x="10655681" y="506349"/>
                  </a:cubicBezTo>
                  <a:lnTo>
                    <a:pt x="10631805" y="506349"/>
                  </a:lnTo>
                  <a:lnTo>
                    <a:pt x="10655681" y="506349"/>
                  </a:lnTo>
                  <a:lnTo>
                    <a:pt x="10655681" y="5995924"/>
                  </a:lnTo>
                  <a:lnTo>
                    <a:pt x="10631805" y="5995924"/>
                  </a:lnTo>
                  <a:lnTo>
                    <a:pt x="10655681" y="5995924"/>
                  </a:lnTo>
                  <a:cubicBezTo>
                    <a:pt x="10655681" y="6275705"/>
                    <a:pt x="10428224" y="6502273"/>
                    <a:pt x="10147935" y="6502273"/>
                  </a:cubicBezTo>
                  <a:lnTo>
                    <a:pt x="10147935" y="6478397"/>
                  </a:lnTo>
                  <a:lnTo>
                    <a:pt x="10147935" y="6502273"/>
                  </a:lnTo>
                  <a:lnTo>
                    <a:pt x="507746" y="6502273"/>
                  </a:lnTo>
                  <a:lnTo>
                    <a:pt x="507746" y="6478397"/>
                  </a:lnTo>
                  <a:lnTo>
                    <a:pt x="507746" y="6502273"/>
                  </a:lnTo>
                  <a:cubicBezTo>
                    <a:pt x="227457" y="6502273"/>
                    <a:pt x="0" y="6275578"/>
                    <a:pt x="0" y="5995924"/>
                  </a:cubicBezTo>
                  <a:lnTo>
                    <a:pt x="0" y="506349"/>
                  </a:lnTo>
                  <a:lnTo>
                    <a:pt x="23876" y="506349"/>
                  </a:lnTo>
                  <a:lnTo>
                    <a:pt x="0" y="506349"/>
                  </a:lnTo>
                  <a:moveTo>
                    <a:pt x="47625" y="506349"/>
                  </a:moveTo>
                  <a:lnTo>
                    <a:pt x="47625" y="5995924"/>
                  </a:lnTo>
                  <a:lnTo>
                    <a:pt x="23876" y="5995924"/>
                  </a:lnTo>
                  <a:lnTo>
                    <a:pt x="47625" y="5995924"/>
                  </a:lnTo>
                  <a:cubicBezTo>
                    <a:pt x="47625" y="6249162"/>
                    <a:pt x="253619" y="6454648"/>
                    <a:pt x="507746" y="6454648"/>
                  </a:cubicBezTo>
                  <a:lnTo>
                    <a:pt x="10147935" y="6454648"/>
                  </a:lnTo>
                  <a:cubicBezTo>
                    <a:pt x="10402062" y="6454648"/>
                    <a:pt x="10608056" y="6249162"/>
                    <a:pt x="10608056" y="5995924"/>
                  </a:cubicBezTo>
                  <a:lnTo>
                    <a:pt x="10608056" y="506349"/>
                  </a:lnTo>
                  <a:cubicBezTo>
                    <a:pt x="10608056" y="253111"/>
                    <a:pt x="10402062" y="47625"/>
                    <a:pt x="10147935" y="47625"/>
                  </a:cubicBezTo>
                  <a:lnTo>
                    <a:pt x="507746" y="47625"/>
                  </a:lnTo>
                  <a:lnTo>
                    <a:pt x="507746" y="23876"/>
                  </a:lnTo>
                  <a:lnTo>
                    <a:pt x="507746" y="47625"/>
                  </a:lnTo>
                  <a:cubicBezTo>
                    <a:pt x="253619" y="47625"/>
                    <a:pt x="47625" y="253111"/>
                    <a:pt x="47625" y="506349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1422468" y="5157705"/>
            <a:ext cx="7036856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Está bien que la gente de esta nación no entienda nuestro sistema bancario y monetario, porque si lo hiciera, creo que habría una revolución antes de mañana por la mañana.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10406325" y="5157705"/>
            <a:ext cx="62469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dinero es el bien más comercializable que las personas adquieren porque quieren ofrecerlo en actos posteriores de intercambio interpersonal.</a:t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>
            <a:off x="4620240" y="-1574346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331044" y="4263950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"/>
          <p:cNvSpPr/>
          <p:nvPr/>
        </p:nvSpPr>
        <p:spPr>
          <a:xfrm>
            <a:off x="10316321" y="4263950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"/>
          <p:cNvSpPr txBox="1"/>
          <p:nvPr/>
        </p:nvSpPr>
        <p:spPr>
          <a:xfrm>
            <a:off x="10406325" y="7886202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1422469" y="7864389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7071566" y="1912532"/>
            <a:ext cx="4149662" cy="1072610"/>
          </a:xfrm>
          <a:custGeom>
            <a:rect b="b" l="l" r="r" t="t"/>
            <a:pathLst>
              <a:path extrusionOk="0" h="1430147" w="5532882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4977583" y="482353"/>
            <a:ext cx="82752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 el </a:t>
            </a: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"/>
          <p:cNvSpPr/>
          <p:nvPr/>
        </p:nvSpPr>
        <p:spPr>
          <a:xfrm>
            <a:off x="-29464" y="595795"/>
            <a:ext cx="18296901" cy="10292007"/>
          </a:xfrm>
          <a:custGeom>
            <a:rect b="b" l="l" r="r" t="t"/>
            <a:pathLst>
              <a:path extrusionOk="0" h="10292007" w="18296901">
                <a:moveTo>
                  <a:pt x="0" y="0"/>
                </a:moveTo>
                <a:lnTo>
                  <a:pt x="18296901" y="0"/>
                </a:lnTo>
                <a:lnTo>
                  <a:pt x="18296901" y="10292007"/>
                </a:lnTo>
                <a:lnTo>
                  <a:pt x="0" y="1029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3" name="Google Shape;693;p18"/>
          <p:cNvSpPr/>
          <p:nvPr/>
        </p:nvSpPr>
        <p:spPr>
          <a:xfrm>
            <a:off x="-8387" y="0"/>
            <a:ext cx="18310765" cy="3571589"/>
          </a:xfrm>
          <a:custGeom>
            <a:rect b="b" l="l" r="r" t="t"/>
            <a:pathLst>
              <a:path extrusionOk="0" h="4762119" w="24414353">
                <a:moveTo>
                  <a:pt x="0" y="0"/>
                </a:moveTo>
                <a:lnTo>
                  <a:pt x="24414353" y="0"/>
                </a:lnTo>
                <a:lnTo>
                  <a:pt x="24414353" y="4762119"/>
                </a:lnTo>
                <a:lnTo>
                  <a:pt x="0" y="4762119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694" name="Google Shape;694;p1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95" name="Google Shape;695;p1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6" name="Google Shape;696;p1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grpSp>
        <p:nvGrpSpPr>
          <p:cNvPr id="697" name="Google Shape;697;p18"/>
          <p:cNvGrpSpPr/>
          <p:nvPr/>
        </p:nvGrpSpPr>
        <p:grpSpPr>
          <a:xfrm>
            <a:off x="11672261" y="6760296"/>
            <a:ext cx="2408777" cy="2358961"/>
            <a:chOff x="0" y="0"/>
            <a:chExt cx="3211703" cy="3145282"/>
          </a:xfrm>
        </p:grpSpPr>
        <p:sp>
          <p:nvSpPr>
            <p:cNvPr id="698" name="Google Shape;698;p18"/>
            <p:cNvSpPr/>
            <p:nvPr/>
          </p:nvSpPr>
          <p:spPr>
            <a:xfrm>
              <a:off x="38100" y="38100"/>
              <a:ext cx="3135503" cy="3069082"/>
            </a:xfrm>
            <a:custGeom>
              <a:rect b="b" l="l" r="r" t="t"/>
              <a:pathLst>
                <a:path extrusionOk="0" h="3069082" w="3135503">
                  <a:moveTo>
                    <a:pt x="0" y="0"/>
                  </a:moveTo>
                  <a:lnTo>
                    <a:pt x="3135503" y="0"/>
                  </a:lnTo>
                  <a:lnTo>
                    <a:pt x="3135503" y="3069082"/>
                  </a:lnTo>
                  <a:lnTo>
                    <a:pt x="0" y="306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9" name="Google Shape;699;p18"/>
            <p:cNvSpPr/>
            <p:nvPr/>
          </p:nvSpPr>
          <p:spPr>
            <a:xfrm>
              <a:off x="0" y="0"/>
              <a:ext cx="3211703" cy="3145282"/>
            </a:xfrm>
            <a:custGeom>
              <a:rect b="b" l="l" r="r" t="t"/>
              <a:pathLst>
                <a:path extrusionOk="0" h="3145282" w="3211703">
                  <a:moveTo>
                    <a:pt x="38100" y="0"/>
                  </a:moveTo>
                  <a:lnTo>
                    <a:pt x="3173603" y="0"/>
                  </a:lnTo>
                  <a:cubicBezTo>
                    <a:pt x="3194685" y="0"/>
                    <a:pt x="3211703" y="17018"/>
                    <a:pt x="3211703" y="38100"/>
                  </a:cubicBezTo>
                  <a:lnTo>
                    <a:pt x="3211703" y="3107182"/>
                  </a:lnTo>
                  <a:cubicBezTo>
                    <a:pt x="3211703" y="3128264"/>
                    <a:pt x="3194685" y="3145282"/>
                    <a:pt x="3173603" y="3145282"/>
                  </a:cubicBezTo>
                  <a:lnTo>
                    <a:pt x="38100" y="3145282"/>
                  </a:lnTo>
                  <a:cubicBezTo>
                    <a:pt x="17018" y="3145282"/>
                    <a:pt x="0" y="3128264"/>
                    <a:pt x="0" y="310718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107182"/>
                  </a:lnTo>
                  <a:lnTo>
                    <a:pt x="38100" y="3107182"/>
                  </a:lnTo>
                  <a:lnTo>
                    <a:pt x="38100" y="3069082"/>
                  </a:lnTo>
                  <a:lnTo>
                    <a:pt x="3173603" y="3069082"/>
                  </a:lnTo>
                  <a:lnTo>
                    <a:pt x="3173603" y="3107182"/>
                  </a:lnTo>
                  <a:lnTo>
                    <a:pt x="3135503" y="3107182"/>
                  </a:lnTo>
                  <a:lnTo>
                    <a:pt x="3135503" y="38100"/>
                  </a:lnTo>
                  <a:lnTo>
                    <a:pt x="3173603" y="38100"/>
                  </a:lnTo>
                  <a:lnTo>
                    <a:pt x="317360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18"/>
          <p:cNvSpPr/>
          <p:nvPr/>
        </p:nvSpPr>
        <p:spPr>
          <a:xfrm>
            <a:off x="11779451" y="6853368"/>
            <a:ext cx="2181795" cy="2181795"/>
          </a:xfrm>
          <a:custGeom>
            <a:rect b="b" l="l" r="r" t="t"/>
            <a:pathLst>
              <a:path extrusionOk="0" h="2181795" w="2181795">
                <a:moveTo>
                  <a:pt x="0" y="0"/>
                </a:moveTo>
                <a:lnTo>
                  <a:pt x="2181796" y="0"/>
                </a:lnTo>
                <a:lnTo>
                  <a:pt x="2181796" y="2181795"/>
                </a:lnTo>
                <a:lnTo>
                  <a:pt x="0" y="2181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1" name="Google Shape;701;p18"/>
          <p:cNvSpPr txBox="1"/>
          <p:nvPr/>
        </p:nvSpPr>
        <p:spPr>
          <a:xfrm>
            <a:off x="5927605" y="665969"/>
            <a:ext cx="8337183" cy="208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Encuentre fácilmente lugares donde gastar sats en cualquier parte del planeta.</a:t>
            </a:r>
            <a:endParaRPr/>
          </a:p>
        </p:txBody>
      </p:sp>
      <p:sp>
        <p:nvSpPr>
          <p:cNvPr id="702" name="Google Shape;702;p18"/>
          <p:cNvSpPr txBox="1"/>
          <p:nvPr/>
        </p:nvSpPr>
        <p:spPr>
          <a:xfrm>
            <a:off x="11149112" y="9174704"/>
            <a:ext cx="3455104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8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/>
          </a:p>
        </p:txBody>
      </p:sp>
      <p:sp>
        <p:nvSpPr>
          <p:cNvPr id="703" name="Google Shape;703;p18"/>
          <p:cNvSpPr/>
          <p:nvPr/>
        </p:nvSpPr>
        <p:spPr>
          <a:xfrm>
            <a:off x="4165593" y="648844"/>
            <a:ext cx="1245599" cy="1606823"/>
          </a:xfrm>
          <a:custGeom>
            <a:rect b="b" l="l" r="r" t="t"/>
            <a:pathLst>
              <a:path extrusionOk="0" h="1606823" w="1245599">
                <a:moveTo>
                  <a:pt x="0" y="0"/>
                </a:moveTo>
                <a:lnTo>
                  <a:pt x="1245599" y="0"/>
                </a:lnTo>
                <a:lnTo>
                  <a:pt x="1245599" y="1606824"/>
                </a:lnTo>
                <a:lnTo>
                  <a:pt x="0" y="160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24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9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713" name="Google Shape;713;p19"/>
          <p:cNvGrpSpPr/>
          <p:nvPr/>
        </p:nvGrpSpPr>
        <p:grpSpPr>
          <a:xfrm>
            <a:off x="6069326" y="2713650"/>
            <a:ext cx="9414319" cy="1624012"/>
            <a:chOff x="0" y="0"/>
            <a:chExt cx="12552426" cy="2165350"/>
          </a:xfrm>
        </p:grpSpPr>
        <p:sp>
          <p:nvSpPr>
            <p:cNvPr id="714" name="Google Shape;714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19"/>
          <p:cNvGrpSpPr/>
          <p:nvPr/>
        </p:nvGrpSpPr>
        <p:grpSpPr>
          <a:xfrm>
            <a:off x="6069326" y="4880180"/>
            <a:ext cx="9414319" cy="1624012"/>
            <a:chOff x="0" y="0"/>
            <a:chExt cx="12552426" cy="2165350"/>
          </a:xfrm>
        </p:grpSpPr>
        <p:sp>
          <p:nvSpPr>
            <p:cNvPr id="717" name="Google Shape;717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19"/>
          <p:cNvGrpSpPr/>
          <p:nvPr/>
        </p:nvGrpSpPr>
        <p:grpSpPr>
          <a:xfrm>
            <a:off x="6069326" y="7064765"/>
            <a:ext cx="9414319" cy="1624012"/>
            <a:chOff x="0" y="0"/>
            <a:chExt cx="12552426" cy="2165350"/>
          </a:xfrm>
        </p:grpSpPr>
        <p:sp>
          <p:nvSpPr>
            <p:cNvPr id="720" name="Google Shape;720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1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23" name="Google Shape;723;p1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4" name="Google Shape;724;p1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25" name="Google Shape;725;p19"/>
          <p:cNvSpPr txBox="1"/>
          <p:nvPr/>
        </p:nvSpPr>
        <p:spPr>
          <a:xfrm>
            <a:off x="6112386" y="733253"/>
            <a:ext cx="6070374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Puntos clave</a:t>
            </a:r>
            <a:endParaRPr/>
          </a:p>
        </p:txBody>
      </p:sp>
      <p:sp>
        <p:nvSpPr>
          <p:cNvPr id="726" name="Google Shape;726;p19"/>
          <p:cNvSpPr txBox="1"/>
          <p:nvPr/>
        </p:nvSpPr>
        <p:spPr>
          <a:xfrm>
            <a:off x="6646090" y="3287032"/>
            <a:ext cx="9248829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El dinero fiduciario está roto</a:t>
            </a:r>
            <a:endParaRPr/>
          </a:p>
        </p:txBody>
      </p:sp>
      <p:sp>
        <p:nvSpPr>
          <p:cNvPr id="727" name="Google Shape;727;p19"/>
          <p:cNvSpPr txBox="1"/>
          <p:nvPr/>
        </p:nvSpPr>
        <p:spPr>
          <a:xfrm>
            <a:off x="6646090" y="5202193"/>
            <a:ext cx="7515606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Pero desde 2009 tenemos una alternativa: Bitcoin</a:t>
            </a:r>
            <a:endParaRPr/>
          </a:p>
        </p:txBody>
      </p:sp>
      <p:sp>
        <p:nvSpPr>
          <p:cNvPr id="728" name="Google Shape;728;p19"/>
          <p:cNvSpPr txBox="1"/>
          <p:nvPr/>
        </p:nvSpPr>
        <p:spPr>
          <a:xfrm>
            <a:off x="6646089" y="7379822"/>
            <a:ext cx="8170558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Usarlo es tan sencillo como descargar una billetera y ahorrar en bitcoin.</a:t>
            </a:r>
            <a:endParaRPr/>
          </a:p>
        </p:txBody>
      </p:sp>
      <p:sp>
        <p:nvSpPr>
          <p:cNvPr id="729" name="Google Shape;729;p19"/>
          <p:cNvSpPr/>
          <p:nvPr/>
        </p:nvSpPr>
        <p:spPr>
          <a:xfrm>
            <a:off x="4003976" y="2731516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9"/>
          <p:cNvSpPr/>
          <p:nvPr/>
        </p:nvSpPr>
        <p:spPr>
          <a:xfrm>
            <a:off x="4003976" y="4916101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9"/>
          <p:cNvSpPr/>
          <p:nvPr/>
        </p:nvSpPr>
        <p:spPr>
          <a:xfrm>
            <a:off x="4003976" y="7064577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9"/>
          <p:cNvSpPr/>
          <p:nvPr/>
        </p:nvSpPr>
        <p:spPr>
          <a:xfrm>
            <a:off x="4358214" y="2906322"/>
            <a:ext cx="1238705" cy="1238705"/>
          </a:xfrm>
          <a:custGeom>
            <a:rect b="b" l="l" r="r" t="t"/>
            <a:pathLst>
              <a:path extrusionOk="0" h="1238705" w="1238705">
                <a:moveTo>
                  <a:pt x="0" y="0"/>
                </a:moveTo>
                <a:lnTo>
                  <a:pt x="1238705" y="0"/>
                </a:lnTo>
                <a:lnTo>
                  <a:pt x="1238705" y="1238705"/>
                </a:lnTo>
                <a:lnTo>
                  <a:pt x="0" y="1238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3" name="Google Shape;733;p19"/>
          <p:cNvSpPr/>
          <p:nvPr/>
        </p:nvSpPr>
        <p:spPr>
          <a:xfrm>
            <a:off x="4434898" y="5167591"/>
            <a:ext cx="1085336" cy="1085336"/>
          </a:xfrm>
          <a:custGeom>
            <a:rect b="b" l="l" r="r" t="t"/>
            <a:pathLst>
              <a:path extrusionOk="0" h="1085336" w="1085336">
                <a:moveTo>
                  <a:pt x="0" y="0"/>
                </a:moveTo>
                <a:lnTo>
                  <a:pt x="1085337" y="0"/>
                </a:lnTo>
                <a:lnTo>
                  <a:pt x="1085337" y="1085337"/>
                </a:lnTo>
                <a:lnTo>
                  <a:pt x="0" y="108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4" name="Google Shape;734;p19"/>
          <p:cNvSpPr/>
          <p:nvPr/>
        </p:nvSpPr>
        <p:spPr>
          <a:xfrm>
            <a:off x="4387861" y="7240048"/>
            <a:ext cx="1179410" cy="1179410"/>
          </a:xfrm>
          <a:custGeom>
            <a:rect b="b" l="l" r="r" t="t"/>
            <a:pathLst>
              <a:path extrusionOk="0" h="1179410" w="1179410">
                <a:moveTo>
                  <a:pt x="0" y="0"/>
                </a:moveTo>
                <a:lnTo>
                  <a:pt x="1179410" y="0"/>
                </a:lnTo>
                <a:lnTo>
                  <a:pt x="1179410" y="1179410"/>
                </a:lnTo>
                <a:lnTo>
                  <a:pt x="0" y="1179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5" name="Google Shape;735;p19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736" name="Google Shape;736;p19"/>
          <p:cNvSpPr txBox="1"/>
          <p:nvPr/>
        </p:nvSpPr>
        <p:spPr>
          <a:xfrm>
            <a:off x="2585762" y="295394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737" name="Google Shape;737;p19"/>
          <p:cNvSpPr txBox="1"/>
          <p:nvPr/>
        </p:nvSpPr>
        <p:spPr>
          <a:xfrm>
            <a:off x="2585762" y="512047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738" name="Google Shape;738;p19"/>
          <p:cNvSpPr txBox="1"/>
          <p:nvPr/>
        </p:nvSpPr>
        <p:spPr>
          <a:xfrm>
            <a:off x="2585762" y="7228440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748" name="Google Shape;748;p20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749" name="Google Shape;749;p2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50" name="Google Shape;750;p20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1" name="Google Shape;751;p2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52" name="Google Shape;752;p20"/>
          <p:cNvSpPr/>
          <p:nvPr/>
        </p:nvSpPr>
        <p:spPr>
          <a:xfrm>
            <a:off x="1852146" y="2915301"/>
            <a:ext cx="4186845" cy="5418270"/>
          </a:xfrm>
          <a:custGeom>
            <a:rect b="b" l="l" r="r" t="t"/>
            <a:pathLst>
              <a:path extrusionOk="0" h="5418270" w="4186845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3" name="Google Shape;753;p20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/>
          </a:p>
        </p:txBody>
      </p:sp>
      <p:sp>
        <p:nvSpPr>
          <p:cNvPr id="754" name="Google Shape;754;p20"/>
          <p:cNvSpPr/>
          <p:nvPr/>
        </p:nvSpPr>
        <p:spPr>
          <a:xfrm>
            <a:off x="6987987" y="2883691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5" name="Google Shape;755;p20"/>
          <p:cNvSpPr/>
          <p:nvPr/>
        </p:nvSpPr>
        <p:spPr>
          <a:xfrm>
            <a:off x="6987987" y="3832079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6" name="Google Shape;756;p20"/>
          <p:cNvSpPr/>
          <p:nvPr/>
        </p:nvSpPr>
        <p:spPr>
          <a:xfrm>
            <a:off x="6987987" y="4760288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7" name="Google Shape;757;p20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758" name="Google Shape;758;p20"/>
            <p:cNvSpPr/>
            <p:nvPr/>
          </p:nvSpPr>
          <p:spPr>
            <a:xfrm>
              <a:off x="38100" y="38100"/>
              <a:ext cx="3612007" cy="3595751"/>
            </a:xfrm>
            <a:custGeom>
              <a:rect b="b" l="l" r="r" t="t"/>
              <a:pathLst>
                <a:path extrusionOk="0" h="3595751" w="3612007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9" name="Google Shape;759;p20"/>
            <p:cNvSpPr/>
            <p:nvPr/>
          </p:nvSpPr>
          <p:spPr>
            <a:xfrm>
              <a:off x="0" y="0"/>
              <a:ext cx="3688207" cy="3671951"/>
            </a:xfrm>
            <a:custGeom>
              <a:rect b="b" l="l" r="r" t="t"/>
              <a:pathLst>
                <a:path extrusionOk="0" h="3671951" w="3688207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20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sng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https://github.com/MyFirstBitcoin </a:t>
            </a:r>
            <a:endParaRPr/>
          </a:p>
        </p:txBody>
      </p:sp>
      <p:sp>
        <p:nvSpPr>
          <p:cNvPr id="761" name="Google Shape;761;p20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/>
          </a:p>
        </p:txBody>
      </p:sp>
      <p:sp>
        <p:nvSpPr>
          <p:cNvPr id="762" name="Google Shape;762;p20"/>
          <p:cNvSpPr/>
          <p:nvPr/>
        </p:nvSpPr>
        <p:spPr>
          <a:xfrm>
            <a:off x="7061975" y="7337539"/>
            <a:ext cx="418052" cy="289369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63" name="Google Shape;763;p20"/>
          <p:cNvSpPr/>
          <p:nvPr/>
        </p:nvSpPr>
        <p:spPr>
          <a:xfrm>
            <a:off x="7061975" y="8140038"/>
            <a:ext cx="418052" cy="289370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64" name="Google Shape;764;p20"/>
          <p:cNvSpPr/>
          <p:nvPr/>
        </p:nvSpPr>
        <p:spPr>
          <a:xfrm>
            <a:off x="14905029" y="6946583"/>
            <a:ext cx="2369845" cy="2369845"/>
          </a:xfrm>
          <a:custGeom>
            <a:rect b="b" l="l" r="r" t="t"/>
            <a:pathLst>
              <a:path extrusionOk="0" h="2369845" w="2369845">
                <a:moveTo>
                  <a:pt x="0" y="0"/>
                </a:moveTo>
                <a:lnTo>
                  <a:pt x="2369845" y="0"/>
                </a:lnTo>
                <a:lnTo>
                  <a:pt x="2369845" y="2369845"/>
                </a:lnTo>
                <a:lnTo>
                  <a:pt x="0" y="2369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5" name="Google Shape;765;p20"/>
          <p:cNvSpPr/>
          <p:nvPr/>
        </p:nvSpPr>
        <p:spPr>
          <a:xfrm>
            <a:off x="5254277" y="821275"/>
            <a:ext cx="8628393" cy="1072610"/>
          </a:xfrm>
          <a:custGeom>
            <a:rect b="b" l="l" r="r" t="t"/>
            <a:pathLst>
              <a:path extrusionOk="0" h="1430147" w="11504525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0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82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/>
          </a:p>
        </p:txBody>
      </p:sp>
      <p:sp>
        <p:nvSpPr>
          <p:cNvPr id="767" name="Google Shape;767;p20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/>
          </a:p>
        </p:txBody>
      </p:sp>
      <p:sp>
        <p:nvSpPr>
          <p:cNvPr id="768" name="Google Shape;768;p20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1"/>
          <p:cNvSpPr/>
          <p:nvPr/>
        </p:nvSpPr>
        <p:spPr>
          <a:xfrm>
            <a:off x="784929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1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779" name="Google Shape;779;p21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780" name="Google Shape;780;p2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81" name="Google Shape;781;p21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2" name="Google Shape;782;p2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83" name="Google Shape;783;p21"/>
          <p:cNvSpPr/>
          <p:nvPr/>
        </p:nvSpPr>
        <p:spPr>
          <a:xfrm>
            <a:off x="4977567" y="809941"/>
            <a:ext cx="8337613" cy="1083849"/>
          </a:xfrm>
          <a:custGeom>
            <a:rect b="b" l="l" r="r" t="t"/>
            <a:pathLst>
              <a:path extrusionOk="0" h="1445133" w="11116818">
                <a:moveTo>
                  <a:pt x="0" y="0"/>
                </a:moveTo>
                <a:lnTo>
                  <a:pt x="11116818" y="0"/>
                </a:lnTo>
                <a:lnTo>
                  <a:pt x="11116818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4" name="Google Shape;784;p21"/>
          <p:cNvSpPr txBox="1"/>
          <p:nvPr/>
        </p:nvSpPr>
        <p:spPr>
          <a:xfrm>
            <a:off x="5131774" y="780160"/>
            <a:ext cx="8047075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Cursos en línea</a:t>
            </a:r>
            <a:endParaRPr/>
          </a:p>
        </p:txBody>
      </p:sp>
      <p:sp>
        <p:nvSpPr>
          <p:cNvPr id="785" name="Google Shape;785;p21"/>
          <p:cNvSpPr txBox="1"/>
          <p:nvPr/>
        </p:nvSpPr>
        <p:spPr>
          <a:xfrm>
            <a:off x="5467229" y="9048224"/>
            <a:ext cx="7358306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/>
          </a:p>
        </p:txBody>
      </p:sp>
      <p:sp>
        <p:nvSpPr>
          <p:cNvPr id="786" name="Google Shape;786;p21"/>
          <p:cNvSpPr/>
          <p:nvPr/>
        </p:nvSpPr>
        <p:spPr>
          <a:xfrm>
            <a:off x="1065617" y="2958208"/>
            <a:ext cx="4673441" cy="3886200"/>
          </a:xfrm>
          <a:custGeom>
            <a:rect b="b" l="l" r="r" t="t"/>
            <a:pathLst>
              <a:path extrusionOk="0" h="5181600" w="6231255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45" l="0" r="0" t="-1034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1"/>
          <p:cNvSpPr txBox="1"/>
          <p:nvPr/>
        </p:nvSpPr>
        <p:spPr>
          <a:xfrm>
            <a:off x="1388640" y="7100900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Bitcoin</a:t>
            </a:r>
            <a:endParaRPr/>
          </a:p>
        </p:txBody>
      </p:sp>
      <p:sp>
        <p:nvSpPr>
          <p:cNvPr id="788" name="Google Shape;788;p21"/>
          <p:cNvSpPr txBox="1"/>
          <p:nvPr/>
        </p:nvSpPr>
        <p:spPr>
          <a:xfrm>
            <a:off x="1388640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89" name="Google Shape;789;p21"/>
          <p:cNvSpPr/>
          <p:nvPr/>
        </p:nvSpPr>
        <p:spPr>
          <a:xfrm>
            <a:off x="6532056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1"/>
          <p:cNvSpPr txBox="1"/>
          <p:nvPr/>
        </p:nvSpPr>
        <p:spPr>
          <a:xfrm>
            <a:off x="6733256" y="7110425"/>
            <a:ext cx="4833161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4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Incorporación de instructores</a:t>
            </a:r>
            <a:endParaRPr/>
          </a:p>
        </p:txBody>
      </p:sp>
      <p:sp>
        <p:nvSpPr>
          <p:cNvPr id="791" name="Google Shape;791;p21"/>
          <p:cNvSpPr txBox="1"/>
          <p:nvPr/>
        </p:nvSpPr>
        <p:spPr>
          <a:xfrm>
            <a:off x="7135767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92" name="Google Shape;792;p21"/>
          <p:cNvSpPr/>
          <p:nvPr/>
        </p:nvSpPr>
        <p:spPr>
          <a:xfrm>
            <a:off x="12237253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1"/>
          <p:cNvSpPr/>
          <p:nvPr/>
        </p:nvSpPr>
        <p:spPr>
          <a:xfrm>
            <a:off x="12517942" y="2958208"/>
            <a:ext cx="4673441" cy="3886200"/>
          </a:xfrm>
          <a:custGeom>
            <a:rect b="b" l="l" r="r" t="t"/>
            <a:pathLst>
              <a:path extrusionOk="0" h="5181600" w="6231255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576" l="0" r="0" t="-1057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1"/>
          <p:cNvSpPr txBox="1"/>
          <p:nvPr/>
        </p:nvSpPr>
        <p:spPr>
          <a:xfrm>
            <a:off x="12741064" y="7110425"/>
            <a:ext cx="429081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4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para principiantes</a:t>
            </a:r>
            <a:endParaRPr/>
          </a:p>
        </p:txBody>
      </p:sp>
      <p:sp>
        <p:nvSpPr>
          <p:cNvPr id="795" name="Google Shape;795;p21"/>
          <p:cNvSpPr txBox="1"/>
          <p:nvPr/>
        </p:nvSpPr>
        <p:spPr>
          <a:xfrm>
            <a:off x="12840964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96" name="Google Shape;796;p21"/>
          <p:cNvSpPr/>
          <p:nvPr/>
        </p:nvSpPr>
        <p:spPr>
          <a:xfrm>
            <a:off x="6809820" y="2973645"/>
            <a:ext cx="4690982" cy="3855332"/>
          </a:xfrm>
          <a:custGeom>
            <a:rect b="b" l="l" r="r" t="t"/>
            <a:pathLst>
              <a:path extrusionOk="0" h="3855332" w="4690982">
                <a:moveTo>
                  <a:pt x="0" y="0"/>
                </a:moveTo>
                <a:lnTo>
                  <a:pt x="4690982" y="0"/>
                </a:lnTo>
                <a:lnTo>
                  <a:pt x="4690982" y="3855332"/>
                </a:lnTo>
                <a:lnTo>
                  <a:pt x="0" y="38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01" l="-5315" r="-4262" t="503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806" name="Google Shape;806;p22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807" name="Google Shape;807;p2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808" name="Google Shape;808;p2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9" name="Google Shape;809;p2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810" name="Google Shape;810;p22"/>
          <p:cNvSpPr txBox="1"/>
          <p:nvPr/>
        </p:nvSpPr>
        <p:spPr>
          <a:xfrm>
            <a:off x="10120484" y="351801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Gana Bitcoin por aprender más </a:t>
            </a:r>
            <a:endParaRPr/>
          </a:p>
        </p:txBody>
      </p:sp>
      <p:sp>
        <p:nvSpPr>
          <p:cNvPr id="811" name="Google Shape;811;p22"/>
          <p:cNvSpPr txBox="1"/>
          <p:nvPr/>
        </p:nvSpPr>
        <p:spPr>
          <a:xfrm>
            <a:off x="3689686" y="701251"/>
            <a:ext cx="11480071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Aplicación de aprendizaje - </a:t>
            </a:r>
            <a:r>
              <a:rPr b="1" i="0" lang="en-US" sz="573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YZER</a:t>
            </a:r>
            <a:endParaRPr/>
          </a:p>
        </p:txBody>
      </p:sp>
      <p:sp>
        <p:nvSpPr>
          <p:cNvPr id="812" name="Google Shape;812;p22"/>
          <p:cNvSpPr/>
          <p:nvPr/>
        </p:nvSpPr>
        <p:spPr>
          <a:xfrm>
            <a:off x="9072395" y="3899016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3" name="Google Shape;813;p22"/>
          <p:cNvSpPr/>
          <p:nvPr/>
        </p:nvSpPr>
        <p:spPr>
          <a:xfrm>
            <a:off x="9072395" y="4847404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4" name="Google Shape;814;p22"/>
          <p:cNvSpPr/>
          <p:nvPr/>
        </p:nvSpPr>
        <p:spPr>
          <a:xfrm>
            <a:off x="9072395" y="5775614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15" name="Google Shape;815;p22"/>
          <p:cNvGrpSpPr/>
          <p:nvPr/>
        </p:nvGrpSpPr>
        <p:grpSpPr>
          <a:xfrm>
            <a:off x="14327626" y="6395750"/>
            <a:ext cx="3128867" cy="3044666"/>
            <a:chOff x="0" y="0"/>
            <a:chExt cx="4171823" cy="4059555"/>
          </a:xfrm>
        </p:grpSpPr>
        <p:sp>
          <p:nvSpPr>
            <p:cNvPr id="816" name="Google Shape;816;p22"/>
            <p:cNvSpPr/>
            <p:nvPr/>
          </p:nvSpPr>
          <p:spPr>
            <a:xfrm>
              <a:off x="38100" y="38100"/>
              <a:ext cx="4095623" cy="3983355"/>
            </a:xfrm>
            <a:custGeom>
              <a:rect b="b" l="l" r="r" t="t"/>
              <a:pathLst>
                <a:path extrusionOk="0" h="3983355" w="4095623">
                  <a:moveTo>
                    <a:pt x="0" y="0"/>
                  </a:moveTo>
                  <a:lnTo>
                    <a:pt x="4095623" y="0"/>
                  </a:lnTo>
                  <a:lnTo>
                    <a:pt x="4095623" y="3983355"/>
                  </a:lnTo>
                  <a:lnTo>
                    <a:pt x="0" y="3983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7" name="Google Shape;817;p22"/>
            <p:cNvSpPr/>
            <p:nvPr/>
          </p:nvSpPr>
          <p:spPr>
            <a:xfrm>
              <a:off x="0" y="0"/>
              <a:ext cx="4171823" cy="4059555"/>
            </a:xfrm>
            <a:custGeom>
              <a:rect b="b" l="l" r="r" t="t"/>
              <a:pathLst>
                <a:path extrusionOk="0" h="4059555" w="4171823">
                  <a:moveTo>
                    <a:pt x="38100" y="0"/>
                  </a:moveTo>
                  <a:lnTo>
                    <a:pt x="4133723" y="0"/>
                  </a:lnTo>
                  <a:cubicBezTo>
                    <a:pt x="4154805" y="0"/>
                    <a:pt x="4171823" y="17018"/>
                    <a:pt x="4171823" y="38100"/>
                  </a:cubicBezTo>
                  <a:lnTo>
                    <a:pt x="4171823" y="4021455"/>
                  </a:lnTo>
                  <a:cubicBezTo>
                    <a:pt x="4171823" y="4042537"/>
                    <a:pt x="4154805" y="4059555"/>
                    <a:pt x="4133723" y="4059555"/>
                  </a:cubicBezTo>
                  <a:lnTo>
                    <a:pt x="38100" y="4059555"/>
                  </a:lnTo>
                  <a:cubicBezTo>
                    <a:pt x="17018" y="4059555"/>
                    <a:pt x="0" y="4042537"/>
                    <a:pt x="0" y="4021455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021455"/>
                  </a:lnTo>
                  <a:lnTo>
                    <a:pt x="38100" y="4021455"/>
                  </a:lnTo>
                  <a:lnTo>
                    <a:pt x="38100" y="3983355"/>
                  </a:lnTo>
                  <a:lnTo>
                    <a:pt x="4133723" y="3983355"/>
                  </a:lnTo>
                  <a:lnTo>
                    <a:pt x="4133723" y="4021455"/>
                  </a:lnTo>
                  <a:lnTo>
                    <a:pt x="4095623" y="4021455"/>
                  </a:lnTo>
                  <a:lnTo>
                    <a:pt x="4095623" y="38100"/>
                  </a:lnTo>
                  <a:lnTo>
                    <a:pt x="4133723" y="38100"/>
                  </a:lnTo>
                  <a:lnTo>
                    <a:pt x="413372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22"/>
          <p:cNvSpPr txBox="1"/>
          <p:nvPr/>
        </p:nvSpPr>
        <p:spPr>
          <a:xfrm>
            <a:off x="9878474" y="7051833"/>
            <a:ext cx="5535224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/>
          </a:p>
        </p:txBody>
      </p:sp>
      <p:sp>
        <p:nvSpPr>
          <p:cNvPr id="819" name="Google Shape;819;p22"/>
          <p:cNvSpPr/>
          <p:nvPr/>
        </p:nvSpPr>
        <p:spPr>
          <a:xfrm>
            <a:off x="9146383" y="7147016"/>
            <a:ext cx="418052" cy="289370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0" name="Google Shape;820;p22"/>
          <p:cNvSpPr/>
          <p:nvPr/>
        </p:nvSpPr>
        <p:spPr>
          <a:xfrm>
            <a:off x="771069" y="2977726"/>
            <a:ext cx="4404409" cy="6078322"/>
          </a:xfrm>
          <a:custGeom>
            <a:rect b="b" l="l" r="r" t="t"/>
            <a:pathLst>
              <a:path extrusionOk="0" h="6078322" w="4404409">
                <a:moveTo>
                  <a:pt x="0" y="0"/>
                </a:moveTo>
                <a:lnTo>
                  <a:pt x="4404409" y="0"/>
                </a:lnTo>
                <a:lnTo>
                  <a:pt x="4404409" y="6078321"/>
                </a:lnTo>
                <a:lnTo>
                  <a:pt x="0" y="607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1" name="Google Shape;821;p22"/>
          <p:cNvSpPr/>
          <p:nvPr/>
        </p:nvSpPr>
        <p:spPr>
          <a:xfrm>
            <a:off x="14551213" y="6593011"/>
            <a:ext cx="2739028" cy="2739028"/>
          </a:xfrm>
          <a:custGeom>
            <a:rect b="b" l="l" r="r" t="t"/>
            <a:pathLst>
              <a:path extrusionOk="0" h="2739028" w="2739028">
                <a:moveTo>
                  <a:pt x="0" y="0"/>
                </a:moveTo>
                <a:lnTo>
                  <a:pt x="2739029" y="0"/>
                </a:lnTo>
                <a:lnTo>
                  <a:pt x="2739029" y="2739029"/>
                </a:lnTo>
                <a:lnTo>
                  <a:pt x="0" y="2739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2" name="Google Shape;822;p22"/>
          <p:cNvSpPr/>
          <p:nvPr/>
        </p:nvSpPr>
        <p:spPr>
          <a:xfrm>
            <a:off x="3801981" y="2977726"/>
            <a:ext cx="4404409" cy="5651773"/>
          </a:xfrm>
          <a:custGeom>
            <a:rect b="b" l="l" r="r" t="t"/>
            <a:pathLst>
              <a:path extrusionOk="0" h="5651773" w="4404409">
                <a:moveTo>
                  <a:pt x="0" y="0"/>
                </a:moveTo>
                <a:lnTo>
                  <a:pt x="4404409" y="0"/>
                </a:lnTo>
                <a:lnTo>
                  <a:pt x="4404409" y="5651773"/>
                </a:lnTo>
                <a:lnTo>
                  <a:pt x="0" y="565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3" name="Google Shape;823;p22"/>
          <p:cNvSpPr/>
          <p:nvPr/>
        </p:nvSpPr>
        <p:spPr>
          <a:xfrm>
            <a:off x="3083393" y="3195192"/>
            <a:ext cx="2766477" cy="5522169"/>
          </a:xfrm>
          <a:custGeom>
            <a:rect b="b" l="l" r="r" t="t"/>
            <a:pathLst>
              <a:path extrusionOk="0" h="5522169" w="2766477">
                <a:moveTo>
                  <a:pt x="0" y="0"/>
                </a:moveTo>
                <a:lnTo>
                  <a:pt x="2766477" y="0"/>
                </a:lnTo>
                <a:lnTo>
                  <a:pt x="2766477" y="5522169"/>
                </a:lnTo>
                <a:lnTo>
                  <a:pt x="0" y="552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4" name="Google Shape;824;p22"/>
          <p:cNvSpPr txBox="1"/>
          <p:nvPr/>
        </p:nvSpPr>
        <p:spPr>
          <a:xfrm>
            <a:off x="10120484" y="451399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Duolingo para Bitcoin</a:t>
            </a:r>
            <a:endParaRPr/>
          </a:p>
        </p:txBody>
      </p:sp>
      <p:sp>
        <p:nvSpPr>
          <p:cNvPr id="825" name="Google Shape;825;p22"/>
          <p:cNvSpPr txBox="1"/>
          <p:nvPr/>
        </p:nvSpPr>
        <p:spPr>
          <a:xfrm>
            <a:off x="10120484" y="550343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Usalo Gratis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>
            <a:off x="11230791" y="0"/>
            <a:ext cx="7063165" cy="4835296"/>
          </a:xfrm>
          <a:custGeom>
            <a:rect b="b" l="l" r="r" t="t"/>
            <a:pathLst>
              <a:path extrusionOk="0" h="4835296" w="7063165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2811" l="-158986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12291151" y="4069688"/>
            <a:ext cx="5192863" cy="3855154"/>
          </a:xfrm>
          <a:custGeom>
            <a:rect b="b" l="l" r="r" t="t"/>
            <a:pathLst>
              <a:path extrusionOk="0" h="3855154" w="5192863">
                <a:moveTo>
                  <a:pt x="0" y="0"/>
                </a:moveTo>
                <a:lnTo>
                  <a:pt x="5192863" y="0"/>
                </a:lnTo>
                <a:lnTo>
                  <a:pt x="5192863" y="3855154"/>
                </a:lnTo>
                <a:lnTo>
                  <a:pt x="0" y="385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497" l="0" r="0" t="-7498"/>
            </a:stretch>
          </a:blipFill>
          <a:ln>
            <a:noFill/>
          </a:ln>
        </p:spPr>
      </p:sp>
      <p:grpSp>
        <p:nvGrpSpPr>
          <p:cNvPr id="153" name="Google Shape;153;p3"/>
          <p:cNvGrpSpPr/>
          <p:nvPr/>
        </p:nvGrpSpPr>
        <p:grpSpPr>
          <a:xfrm>
            <a:off x="12269332" y="4051822"/>
            <a:ext cx="5245513" cy="4370166"/>
            <a:chOff x="0" y="0"/>
            <a:chExt cx="6994017" cy="5826887"/>
          </a:xfrm>
        </p:grpSpPr>
        <p:sp>
          <p:nvSpPr>
            <p:cNvPr id="154" name="Google Shape;154;p3"/>
            <p:cNvSpPr/>
            <p:nvPr/>
          </p:nvSpPr>
          <p:spPr>
            <a:xfrm>
              <a:off x="23749" y="23876"/>
              <a:ext cx="6946519" cy="5779135"/>
            </a:xfrm>
            <a:custGeom>
              <a:rect b="b" l="l" r="r" t="t"/>
              <a:pathLst>
                <a:path extrusionOk="0" h="5779135" w="6946519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0"/>
              <a:ext cx="6994017" cy="5826887"/>
            </a:xfrm>
            <a:custGeom>
              <a:rect b="b" l="l" r="r" t="t"/>
              <a:pathLst>
                <a:path extrusionOk="0" h="5826887" w="6994017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6552571" y="4074500"/>
            <a:ext cx="5190927" cy="3914231"/>
          </a:xfrm>
          <a:custGeom>
            <a:rect b="b" l="l" r="r" t="t"/>
            <a:pathLst>
              <a:path extrusionOk="0" h="3914231" w="5190927">
                <a:moveTo>
                  <a:pt x="0" y="0"/>
                </a:moveTo>
                <a:lnTo>
                  <a:pt x="5190928" y="0"/>
                </a:lnTo>
                <a:lnTo>
                  <a:pt x="5190928" y="3914231"/>
                </a:lnTo>
                <a:lnTo>
                  <a:pt x="0" y="391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550" r="-6553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6520777" y="4043156"/>
            <a:ext cx="5245513" cy="4370166"/>
            <a:chOff x="0" y="0"/>
            <a:chExt cx="6994017" cy="5826887"/>
          </a:xfrm>
        </p:grpSpPr>
        <p:sp>
          <p:nvSpPr>
            <p:cNvPr id="158" name="Google Shape;158;p3"/>
            <p:cNvSpPr/>
            <p:nvPr/>
          </p:nvSpPr>
          <p:spPr>
            <a:xfrm>
              <a:off x="23749" y="23876"/>
              <a:ext cx="6946519" cy="5779135"/>
            </a:xfrm>
            <a:custGeom>
              <a:rect b="b" l="l" r="r" t="t"/>
              <a:pathLst>
                <a:path extrusionOk="0" h="5779135" w="6946519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0"/>
              <a:ext cx="6994017" cy="5826887"/>
            </a:xfrm>
            <a:custGeom>
              <a:rect b="b" l="l" r="r" t="t"/>
              <a:pathLst>
                <a:path extrusionOk="0" h="5826887" w="6994017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Dinero para viajar a Nueva Zelanda | Cambio de divisas y tarjetas de dinero para viajar" id="160" name="Google Shape;160;p3"/>
          <p:cNvSpPr/>
          <p:nvPr/>
        </p:nvSpPr>
        <p:spPr>
          <a:xfrm>
            <a:off x="828098" y="4074500"/>
            <a:ext cx="5182474" cy="3490894"/>
          </a:xfrm>
          <a:custGeom>
            <a:rect b="b" l="l" r="r" t="t"/>
            <a:pathLst>
              <a:path extrusionOk="0" h="3490894" w="5182474">
                <a:moveTo>
                  <a:pt x="0" y="0"/>
                </a:moveTo>
                <a:lnTo>
                  <a:pt x="5182474" y="0"/>
                </a:lnTo>
                <a:lnTo>
                  <a:pt x="5182474" y="3490894"/>
                </a:lnTo>
                <a:lnTo>
                  <a:pt x="0" y="349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39425" t="-3492"/>
            </a:stretch>
          </a:blipFill>
          <a:ln>
            <a:noFill/>
          </a:ln>
        </p:spPr>
      </p:sp>
      <p:grpSp>
        <p:nvGrpSpPr>
          <p:cNvPr id="161" name="Google Shape;161;p3"/>
          <p:cNvGrpSpPr/>
          <p:nvPr/>
        </p:nvGrpSpPr>
        <p:grpSpPr>
          <a:xfrm>
            <a:off x="802003" y="4056634"/>
            <a:ext cx="5235701" cy="4370166"/>
            <a:chOff x="0" y="0"/>
            <a:chExt cx="6980936" cy="5826887"/>
          </a:xfrm>
        </p:grpSpPr>
        <p:sp>
          <p:nvSpPr>
            <p:cNvPr id="162" name="Google Shape;162;p3"/>
            <p:cNvSpPr/>
            <p:nvPr/>
          </p:nvSpPr>
          <p:spPr>
            <a:xfrm>
              <a:off x="23749" y="23876"/>
              <a:ext cx="6933311" cy="5779135"/>
            </a:xfrm>
            <a:custGeom>
              <a:rect b="b" l="l" r="r" t="t"/>
              <a:pathLst>
                <a:path extrusionOk="0" h="5779135" w="6933311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00622" y="0"/>
                  </a:lnTo>
                  <a:cubicBezTo>
                    <a:pt x="6739509" y="0"/>
                    <a:pt x="6933311" y="193421"/>
                    <a:pt x="6933311" y="432054"/>
                  </a:cubicBezTo>
                  <a:lnTo>
                    <a:pt x="6933311" y="5347081"/>
                  </a:lnTo>
                  <a:cubicBezTo>
                    <a:pt x="6933311" y="5585714"/>
                    <a:pt x="6739636" y="5779135"/>
                    <a:pt x="6500622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0"/>
              <a:ext cx="6980936" cy="5826887"/>
            </a:xfrm>
            <a:custGeom>
              <a:rect b="b" l="l" r="r" t="t"/>
              <a:pathLst>
                <a:path extrusionOk="0" h="5826887" w="6980936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24371" y="0"/>
                  </a:lnTo>
                  <a:lnTo>
                    <a:pt x="6524371" y="23876"/>
                  </a:lnTo>
                  <a:lnTo>
                    <a:pt x="6524371" y="0"/>
                  </a:lnTo>
                  <a:cubicBezTo>
                    <a:pt x="6776465" y="0"/>
                    <a:pt x="6980809" y="204089"/>
                    <a:pt x="6980809" y="455930"/>
                  </a:cubicBezTo>
                  <a:lnTo>
                    <a:pt x="6957060" y="455930"/>
                  </a:lnTo>
                  <a:lnTo>
                    <a:pt x="6980936" y="455930"/>
                  </a:lnTo>
                  <a:lnTo>
                    <a:pt x="6980936" y="5370957"/>
                  </a:lnTo>
                  <a:lnTo>
                    <a:pt x="6957060" y="5370957"/>
                  </a:lnTo>
                  <a:lnTo>
                    <a:pt x="6980936" y="5370957"/>
                  </a:lnTo>
                  <a:cubicBezTo>
                    <a:pt x="6980936" y="5622798"/>
                    <a:pt x="6776593" y="5826887"/>
                    <a:pt x="6524498" y="5826887"/>
                  </a:cubicBezTo>
                  <a:lnTo>
                    <a:pt x="6524498" y="5803011"/>
                  </a:lnTo>
                  <a:lnTo>
                    <a:pt x="6524498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24371" y="5779135"/>
                  </a:lnTo>
                  <a:cubicBezTo>
                    <a:pt x="6750177" y="5779135"/>
                    <a:pt x="6933184" y="5596382"/>
                    <a:pt x="6933184" y="5370957"/>
                  </a:cubicBezTo>
                  <a:lnTo>
                    <a:pt x="6933184" y="455930"/>
                  </a:lnTo>
                  <a:cubicBezTo>
                    <a:pt x="6933184" y="230505"/>
                    <a:pt x="6750177" y="47752"/>
                    <a:pt x="6524371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12277272" y="7312104"/>
            <a:ext cx="5219700" cy="1083849"/>
          </a:xfrm>
          <a:custGeom>
            <a:rect b="b" l="l" r="r" t="t"/>
            <a:pathLst>
              <a:path extrusionOk="0" h="1445133" w="695960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532732" y="7312104"/>
            <a:ext cx="5219700" cy="1083849"/>
          </a:xfrm>
          <a:custGeom>
            <a:rect b="b" l="l" r="r" t="t"/>
            <a:pathLst>
              <a:path extrusionOk="0" h="1445133" w="695960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809481" y="7312104"/>
            <a:ext cx="5210270" cy="1083849"/>
          </a:xfrm>
          <a:custGeom>
            <a:rect b="b" l="l" r="r" t="t"/>
            <a:pathLst>
              <a:path extrusionOk="0" h="1445133" w="6947027">
                <a:moveTo>
                  <a:pt x="0" y="357759"/>
                </a:moveTo>
                <a:cubicBezTo>
                  <a:pt x="0" y="160147"/>
                  <a:pt x="160147" y="0"/>
                  <a:pt x="357759" y="0"/>
                </a:cubicBezTo>
                <a:lnTo>
                  <a:pt x="6589268" y="0"/>
                </a:lnTo>
                <a:cubicBezTo>
                  <a:pt x="6786880" y="0"/>
                  <a:pt x="6947027" y="160147"/>
                  <a:pt x="6947027" y="357759"/>
                </a:cubicBezTo>
                <a:lnTo>
                  <a:pt x="6947027" y="1087374"/>
                </a:lnTo>
                <a:cubicBezTo>
                  <a:pt x="6947027" y="1284986"/>
                  <a:pt x="6786880" y="1445133"/>
                  <a:pt x="6589268" y="1445133"/>
                </a:cubicBezTo>
                <a:lnTo>
                  <a:pt x="357759" y="1445133"/>
                </a:lnTo>
                <a:cubicBezTo>
                  <a:pt x="160147" y="1445133"/>
                  <a:pt x="0" y="1284986"/>
                  <a:pt x="0" y="1087374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68" name="Google Shape;168;p3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70" name="Google Shape;170;p3"/>
          <p:cNvSpPr txBox="1"/>
          <p:nvPr/>
        </p:nvSpPr>
        <p:spPr>
          <a:xfrm>
            <a:off x="4982327" y="708717"/>
            <a:ext cx="8275054" cy="221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Funciones del </a:t>
            </a:r>
            <a:r>
              <a:rPr b="1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172" name="Google Shape;172;p3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173" name="Google Shape;173;p3"/>
          <p:cNvSpPr txBox="1"/>
          <p:nvPr/>
        </p:nvSpPr>
        <p:spPr>
          <a:xfrm>
            <a:off x="1296619" y="7611096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Medio de intercambio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6998781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Depósito de valor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12743320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Unidad de cuenta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-13150" y="-4764"/>
            <a:ext cx="18319052" cy="3371850"/>
            <a:chOff x="0" y="0"/>
            <a:chExt cx="24425402" cy="4495800"/>
          </a:xfrm>
        </p:grpSpPr>
        <p:sp>
          <p:nvSpPr>
            <p:cNvPr id="185" name="Google Shape;185;p4"/>
            <p:cNvSpPr/>
            <p:nvPr/>
          </p:nvSpPr>
          <p:spPr>
            <a:xfrm>
              <a:off x="6350" y="6350"/>
              <a:ext cx="24412702" cy="4483100"/>
            </a:xfrm>
            <a:custGeom>
              <a:rect b="b" l="l" r="r" t="t"/>
              <a:pathLst>
                <a:path extrusionOk="0" h="4483100" w="24412702">
                  <a:moveTo>
                    <a:pt x="0" y="0"/>
                  </a:moveTo>
                  <a:lnTo>
                    <a:pt x="24412702" y="0"/>
                  </a:lnTo>
                  <a:lnTo>
                    <a:pt x="24412702" y="4483100"/>
                  </a:lnTo>
                  <a:lnTo>
                    <a:pt x="0" y="4483100"/>
                  </a:ln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7800000" scaled="0"/>
            </a:gradFill>
            <a:ln>
              <a:noFill/>
            </a:ln>
          </p:spPr>
        </p:sp>
        <p:sp>
          <p:nvSpPr>
            <p:cNvPr id="186" name="Google Shape;186;p4"/>
            <p:cNvSpPr/>
            <p:nvPr/>
          </p:nvSpPr>
          <p:spPr>
            <a:xfrm>
              <a:off x="0" y="0"/>
              <a:ext cx="24425402" cy="4495800"/>
            </a:xfrm>
            <a:custGeom>
              <a:rect b="b" l="l" r="r" t="t"/>
              <a:pathLst>
                <a:path extrusionOk="0" h="4495800" w="24425402">
                  <a:moveTo>
                    <a:pt x="6350" y="0"/>
                  </a:moveTo>
                  <a:lnTo>
                    <a:pt x="24419052" y="0"/>
                  </a:lnTo>
                  <a:cubicBezTo>
                    <a:pt x="24422608" y="0"/>
                    <a:pt x="24425402" y="2794"/>
                    <a:pt x="24425402" y="6350"/>
                  </a:cubicBezTo>
                  <a:lnTo>
                    <a:pt x="24425402" y="4489450"/>
                  </a:lnTo>
                  <a:cubicBezTo>
                    <a:pt x="24425402" y="4493006"/>
                    <a:pt x="24422608" y="4495800"/>
                    <a:pt x="24419052" y="4495800"/>
                  </a:cubicBezTo>
                  <a:lnTo>
                    <a:pt x="6350" y="4495800"/>
                  </a:lnTo>
                  <a:cubicBezTo>
                    <a:pt x="2794" y="4495800"/>
                    <a:pt x="0" y="4493006"/>
                    <a:pt x="0" y="4489450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489450"/>
                  </a:lnTo>
                  <a:lnTo>
                    <a:pt x="6350" y="4489450"/>
                  </a:lnTo>
                  <a:lnTo>
                    <a:pt x="6350" y="4483100"/>
                  </a:lnTo>
                  <a:lnTo>
                    <a:pt x="24419052" y="4483100"/>
                  </a:lnTo>
                  <a:lnTo>
                    <a:pt x="24419052" y="4489450"/>
                  </a:lnTo>
                  <a:lnTo>
                    <a:pt x="24412702" y="4489450"/>
                  </a:lnTo>
                  <a:lnTo>
                    <a:pt x="24412702" y="6350"/>
                  </a:lnTo>
                  <a:lnTo>
                    <a:pt x="24419052" y="6350"/>
                  </a:lnTo>
                  <a:lnTo>
                    <a:pt x="2441905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25581" y="4050160"/>
            <a:ext cx="1952055" cy="1952055"/>
          </a:xfrm>
          <a:custGeom>
            <a:rect b="b" l="l" r="r" t="t"/>
            <a:pathLst>
              <a:path extrusionOk="0" h="1952055" w="1952055">
                <a:moveTo>
                  <a:pt x="0" y="0"/>
                </a:moveTo>
                <a:lnTo>
                  <a:pt x="1952055" y="0"/>
                </a:lnTo>
                <a:lnTo>
                  <a:pt x="1952055" y="1952055"/>
                </a:lnTo>
                <a:lnTo>
                  <a:pt x="0" y="1952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189" name="Google Shape;189;p4"/>
          <p:cNvGrpSpPr/>
          <p:nvPr/>
        </p:nvGrpSpPr>
        <p:grpSpPr>
          <a:xfrm>
            <a:off x="809941" y="2582828"/>
            <a:ext cx="2564939" cy="830898"/>
            <a:chOff x="0" y="-19050"/>
            <a:chExt cx="3419919" cy="1107865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3419856" cy="1088771"/>
            </a:xfrm>
            <a:custGeom>
              <a:rect b="b" l="l" r="r" t="t"/>
              <a:pathLst>
                <a:path extrusionOk="0" h="1088771" w="3419856">
                  <a:moveTo>
                    <a:pt x="0" y="0"/>
                  </a:moveTo>
                  <a:lnTo>
                    <a:pt x="3419856" y="0"/>
                  </a:lnTo>
                  <a:lnTo>
                    <a:pt x="3419856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1" name="Google Shape;191;p4"/>
            <p:cNvSpPr txBox="1"/>
            <p:nvPr/>
          </p:nvSpPr>
          <p:spPr>
            <a:xfrm>
              <a:off x="0" y="-19050"/>
              <a:ext cx="3419919" cy="1107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Primitivo </a:t>
              </a:r>
              <a:endParaRPr/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4377799" y="646300"/>
            <a:ext cx="9712538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Evolución del dinero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901098" y="4473448"/>
            <a:ext cx="1993251" cy="1498629"/>
          </a:xfrm>
          <a:custGeom>
            <a:rect b="b" l="l" r="r" t="t"/>
            <a:pathLst>
              <a:path extrusionOk="0" h="1498629" w="1993251">
                <a:moveTo>
                  <a:pt x="0" y="0"/>
                </a:moveTo>
                <a:lnTo>
                  <a:pt x="1993251" y="0"/>
                </a:lnTo>
                <a:lnTo>
                  <a:pt x="1993251" y="1498629"/>
                </a:lnTo>
                <a:lnTo>
                  <a:pt x="0" y="1498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894" l="-2595" r="-2338" t="-4033"/>
            </a:stretch>
          </a:blipFill>
          <a:ln>
            <a:noFill/>
          </a:ln>
        </p:spPr>
      </p:sp>
      <p:sp>
        <p:nvSpPr>
          <p:cNvPr id="197" name="Google Shape;197;p4"/>
          <p:cNvSpPr/>
          <p:nvPr/>
        </p:nvSpPr>
        <p:spPr>
          <a:xfrm>
            <a:off x="3748883" y="4285113"/>
            <a:ext cx="2086316" cy="1737902"/>
          </a:xfrm>
          <a:custGeom>
            <a:rect b="b" l="l" r="r" t="t"/>
            <a:pathLst>
              <a:path extrusionOk="0" h="1737902" w="2086316">
                <a:moveTo>
                  <a:pt x="0" y="0"/>
                </a:moveTo>
                <a:lnTo>
                  <a:pt x="2086316" y="0"/>
                </a:lnTo>
                <a:lnTo>
                  <a:pt x="2086316" y="1737901"/>
                </a:lnTo>
                <a:lnTo>
                  <a:pt x="0" y="173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4"/>
          <p:cNvSpPr/>
          <p:nvPr/>
        </p:nvSpPr>
        <p:spPr>
          <a:xfrm rot="-2021671">
            <a:off x="5822670" y="4555821"/>
            <a:ext cx="1598917" cy="1072849"/>
          </a:xfrm>
          <a:custGeom>
            <a:rect b="b" l="l" r="r" t="t"/>
            <a:pathLst>
              <a:path extrusionOk="0" h="1072849" w="1598917">
                <a:moveTo>
                  <a:pt x="0" y="0"/>
                </a:moveTo>
                <a:lnTo>
                  <a:pt x="1598916" y="0"/>
                </a:lnTo>
                <a:lnTo>
                  <a:pt x="1598916" y="1072848"/>
                </a:lnTo>
                <a:lnTo>
                  <a:pt x="0" y="1072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 rot="-4155189">
            <a:off x="8163573" y="4269985"/>
            <a:ext cx="1448033" cy="1289950"/>
          </a:xfrm>
          <a:custGeom>
            <a:rect b="b" l="l" r="r" t="t"/>
            <a:pathLst>
              <a:path extrusionOk="0" h="1289950" w="1448033">
                <a:moveTo>
                  <a:pt x="0" y="0"/>
                </a:moveTo>
                <a:lnTo>
                  <a:pt x="1448033" y="0"/>
                </a:lnTo>
                <a:lnTo>
                  <a:pt x="1448033" y="1289950"/>
                </a:lnTo>
                <a:lnTo>
                  <a:pt x="0" y="128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7" l="0" r="0" t="0"/>
            </a:stretch>
          </a:blipFill>
          <a:ln>
            <a:noFill/>
          </a:ln>
        </p:spPr>
      </p:sp>
      <p:sp>
        <p:nvSpPr>
          <p:cNvPr id="200" name="Google Shape;200;p4"/>
          <p:cNvSpPr/>
          <p:nvPr/>
        </p:nvSpPr>
        <p:spPr>
          <a:xfrm rot="6735915">
            <a:off x="9476282" y="4621561"/>
            <a:ext cx="1769307" cy="768487"/>
          </a:xfrm>
          <a:custGeom>
            <a:rect b="b" l="l" r="r" t="t"/>
            <a:pathLst>
              <a:path extrusionOk="0" h="768487" w="1769307">
                <a:moveTo>
                  <a:pt x="0" y="0"/>
                </a:moveTo>
                <a:lnTo>
                  <a:pt x="1769307" y="0"/>
                </a:lnTo>
                <a:lnTo>
                  <a:pt x="1769307" y="768487"/>
                </a:lnTo>
                <a:lnTo>
                  <a:pt x="0" y="76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9" l="0" r="0" t="0"/>
            </a:stretch>
          </a:blipFill>
          <a:ln>
            <a:noFill/>
          </a:ln>
        </p:spPr>
      </p:sp>
      <p:sp>
        <p:nvSpPr>
          <p:cNvPr id="201" name="Google Shape;201;p4"/>
          <p:cNvSpPr/>
          <p:nvPr/>
        </p:nvSpPr>
        <p:spPr>
          <a:xfrm rot="-4013782">
            <a:off x="11291783" y="4702051"/>
            <a:ext cx="1870203" cy="789161"/>
          </a:xfrm>
          <a:custGeom>
            <a:rect b="b" l="l" r="r" t="t"/>
            <a:pathLst>
              <a:path extrusionOk="0" h="789161" w="1870203">
                <a:moveTo>
                  <a:pt x="0" y="0"/>
                </a:moveTo>
                <a:lnTo>
                  <a:pt x="1870203" y="0"/>
                </a:lnTo>
                <a:lnTo>
                  <a:pt x="1870203" y="789160"/>
                </a:lnTo>
                <a:lnTo>
                  <a:pt x="0" y="789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Descargar Bitcoin, Btc, Crypto. Imagen de stock libre de regalías ..." id="202" name="Google Shape;202;p4"/>
          <p:cNvSpPr/>
          <p:nvPr/>
        </p:nvSpPr>
        <p:spPr>
          <a:xfrm>
            <a:off x="15136137" y="4226339"/>
            <a:ext cx="1802872" cy="1802872"/>
          </a:xfrm>
          <a:custGeom>
            <a:rect b="b" l="l" r="r" t="t"/>
            <a:pathLst>
              <a:path extrusionOk="0" h="1802872" w="1802872">
                <a:moveTo>
                  <a:pt x="0" y="0"/>
                </a:moveTo>
                <a:lnTo>
                  <a:pt x="1802872" y="0"/>
                </a:lnTo>
                <a:lnTo>
                  <a:pt x="1802872" y="1802873"/>
                </a:lnTo>
                <a:lnTo>
                  <a:pt x="0" y="180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4"/>
          <p:cNvSpPr/>
          <p:nvPr/>
        </p:nvSpPr>
        <p:spPr>
          <a:xfrm>
            <a:off x="7358086" y="5997189"/>
            <a:ext cx="1872894" cy="1811087"/>
          </a:xfrm>
          <a:custGeom>
            <a:rect b="b" l="l" r="r" t="t"/>
            <a:pathLst>
              <a:path extrusionOk="0" h="1811087" w="1872894">
                <a:moveTo>
                  <a:pt x="0" y="0"/>
                </a:moveTo>
                <a:lnTo>
                  <a:pt x="1872894" y="0"/>
                </a:lnTo>
                <a:lnTo>
                  <a:pt x="1872894" y="1811088"/>
                </a:lnTo>
                <a:lnTo>
                  <a:pt x="0" y="181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4" name="Google Shape;204;p4"/>
          <p:cNvGrpSpPr/>
          <p:nvPr/>
        </p:nvGrpSpPr>
        <p:grpSpPr>
          <a:xfrm>
            <a:off x="3748883" y="2582828"/>
            <a:ext cx="3526821" cy="1157813"/>
            <a:chOff x="0" y="-19050"/>
            <a:chExt cx="4702429" cy="15437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4702429" cy="1524638"/>
            </a:xfrm>
            <a:custGeom>
              <a:rect b="b" l="l" r="r" t="t"/>
              <a:pathLst>
                <a:path extrusionOk="0" h="1524638" w="4702429">
                  <a:moveTo>
                    <a:pt x="0" y="0"/>
                  </a:moveTo>
                  <a:lnTo>
                    <a:pt x="4702429" y="0"/>
                  </a:lnTo>
                  <a:lnTo>
                    <a:pt x="470242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6" name="Google Shape;206;p4"/>
            <p:cNvSpPr txBox="1"/>
            <p:nvPr/>
          </p:nvSpPr>
          <p:spPr>
            <a:xfrm>
              <a:off x="0" y="-19050"/>
              <a:ext cx="4702411" cy="154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Metales preciosos</a:t>
              </a: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7649693" y="2582828"/>
            <a:ext cx="3581114" cy="1157813"/>
            <a:chOff x="0" y="-19050"/>
            <a:chExt cx="4774819" cy="154375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4774819" cy="1524638"/>
            </a:xfrm>
            <a:custGeom>
              <a:rect b="b" l="l" r="r" t="t"/>
              <a:pathLst>
                <a:path extrusionOk="0" h="1524638" w="4774819">
                  <a:moveTo>
                    <a:pt x="0" y="0"/>
                  </a:moveTo>
                  <a:lnTo>
                    <a:pt x="4774819" y="0"/>
                  </a:lnTo>
                  <a:lnTo>
                    <a:pt x="477481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9" name="Google Shape;209;p4"/>
            <p:cNvSpPr txBox="1"/>
            <p:nvPr/>
          </p:nvSpPr>
          <p:spPr>
            <a:xfrm>
              <a:off x="0" y="-19050"/>
              <a:ext cx="4774796" cy="154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Respaldado por oro</a:t>
              </a:r>
              <a:endParaRPr/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1633340" y="2589742"/>
            <a:ext cx="2311668" cy="830898"/>
            <a:chOff x="0" y="-19050"/>
            <a:chExt cx="3082224" cy="1107865"/>
          </a:xfrm>
        </p:grpSpPr>
        <p:sp>
          <p:nvSpPr>
            <p:cNvPr id="211" name="Google Shape;211;p4"/>
            <p:cNvSpPr/>
            <p:nvPr/>
          </p:nvSpPr>
          <p:spPr>
            <a:xfrm>
              <a:off x="0" y="0"/>
              <a:ext cx="3082163" cy="1088771"/>
            </a:xfrm>
            <a:custGeom>
              <a:rect b="b" l="l" r="r" t="t"/>
              <a:pathLst>
                <a:path extrusionOk="0" h="1088771" w="3082163">
                  <a:moveTo>
                    <a:pt x="0" y="0"/>
                  </a:moveTo>
                  <a:lnTo>
                    <a:pt x="3082163" y="0"/>
                  </a:lnTo>
                  <a:lnTo>
                    <a:pt x="3082163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2" name="Google Shape;212;p4"/>
            <p:cNvSpPr txBox="1"/>
            <p:nvPr/>
          </p:nvSpPr>
          <p:spPr>
            <a:xfrm>
              <a:off x="0" y="-19050"/>
              <a:ext cx="3082224" cy="1107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Fíat</a:t>
              </a:r>
              <a:endParaRPr/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14375150" y="2363540"/>
            <a:ext cx="3126612" cy="1214085"/>
            <a:chOff x="0" y="-19050"/>
            <a:chExt cx="4168815" cy="1618781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4168775" cy="1599692"/>
            </a:xfrm>
            <a:custGeom>
              <a:rect b="b" l="l" r="r" t="t"/>
              <a:pathLst>
                <a:path extrusionOk="0" h="1599692" w="4168775">
                  <a:moveTo>
                    <a:pt x="0" y="0"/>
                  </a:moveTo>
                  <a:lnTo>
                    <a:pt x="4168775" y="0"/>
                  </a:lnTo>
                  <a:lnTo>
                    <a:pt x="4168775" y="1599692"/>
                  </a:lnTo>
                  <a:lnTo>
                    <a:pt x="0" y="1599692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</p:sp>
        <p:sp>
          <p:nvSpPr>
            <p:cNvPr id="215" name="Google Shape;215;p4"/>
            <p:cNvSpPr txBox="1"/>
            <p:nvPr/>
          </p:nvSpPr>
          <p:spPr>
            <a:xfrm>
              <a:off x="0" y="-19050"/>
              <a:ext cx="4168815" cy="1618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75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Descentralizado y digital</a:t>
              </a:r>
              <a:endParaRPr/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6439049" y="6174957"/>
            <a:ext cx="965013" cy="884593"/>
          </a:xfrm>
          <a:custGeom>
            <a:rect b="b" l="l" r="r" t="t"/>
            <a:pathLst>
              <a:path extrusionOk="0" h="884593" w="965013">
                <a:moveTo>
                  <a:pt x="0" y="0"/>
                </a:moveTo>
                <a:lnTo>
                  <a:pt x="965013" y="0"/>
                </a:lnTo>
                <a:lnTo>
                  <a:pt x="965013" y="884593"/>
                </a:lnTo>
                <a:lnTo>
                  <a:pt x="0" y="884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4"/>
          <p:cNvSpPr/>
          <p:nvPr/>
        </p:nvSpPr>
        <p:spPr>
          <a:xfrm>
            <a:off x="9131068" y="5818934"/>
            <a:ext cx="606421" cy="1192792"/>
          </a:xfrm>
          <a:custGeom>
            <a:rect b="b" l="l" r="r" t="t"/>
            <a:pathLst>
              <a:path extrusionOk="0" h="1192792" w="606421">
                <a:moveTo>
                  <a:pt x="0" y="0"/>
                </a:moveTo>
                <a:lnTo>
                  <a:pt x="606421" y="0"/>
                </a:lnTo>
                <a:lnTo>
                  <a:pt x="606421" y="1192792"/>
                </a:lnTo>
                <a:lnTo>
                  <a:pt x="0" y="1192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4"/>
          <p:cNvSpPr/>
          <p:nvPr/>
        </p:nvSpPr>
        <p:spPr>
          <a:xfrm>
            <a:off x="9155419" y="5774919"/>
            <a:ext cx="1158011" cy="1454075"/>
          </a:xfrm>
          <a:custGeom>
            <a:rect b="b" l="l" r="r" t="t"/>
            <a:pathLst>
              <a:path extrusionOk="0" h="1454075" w="1158011">
                <a:moveTo>
                  <a:pt x="0" y="0"/>
                </a:moveTo>
                <a:lnTo>
                  <a:pt x="1158011" y="0"/>
                </a:lnTo>
                <a:lnTo>
                  <a:pt x="1158011" y="1454075"/>
                </a:lnTo>
                <a:lnTo>
                  <a:pt x="0" y="14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9" name="Google Shape;219;p4"/>
          <p:cNvGrpSpPr/>
          <p:nvPr/>
        </p:nvGrpSpPr>
        <p:grpSpPr>
          <a:xfrm>
            <a:off x="9102452" y="6855021"/>
            <a:ext cx="1598688" cy="399078"/>
            <a:chOff x="0" y="-19050"/>
            <a:chExt cx="2131585" cy="532104"/>
          </a:xfrm>
        </p:grpSpPr>
        <p:sp>
          <p:nvSpPr>
            <p:cNvPr id="220" name="Google Shape;220;p4"/>
            <p:cNvSpPr/>
            <p:nvPr/>
          </p:nvSpPr>
          <p:spPr>
            <a:xfrm>
              <a:off x="0" y="0"/>
              <a:ext cx="2131568" cy="513054"/>
            </a:xfrm>
            <a:custGeom>
              <a:rect b="b" l="l" r="r" t="t"/>
              <a:pathLst>
                <a:path extrusionOk="0" h="513054" w="2131568">
                  <a:moveTo>
                    <a:pt x="0" y="0"/>
                  </a:moveTo>
                  <a:lnTo>
                    <a:pt x="2131568" y="0"/>
                  </a:lnTo>
                  <a:lnTo>
                    <a:pt x="2131568" y="513054"/>
                  </a:lnTo>
                  <a:lnTo>
                    <a:pt x="0" y="513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1" name="Google Shape;221;p4"/>
            <p:cNvSpPr txBox="1"/>
            <p:nvPr/>
          </p:nvSpPr>
          <p:spPr>
            <a:xfrm>
              <a:off x="0" y="-19050"/>
              <a:ext cx="2131585" cy="53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BILLETE</a:t>
              </a:r>
              <a:endParaRPr/>
            </a:p>
          </p:txBody>
        </p:sp>
      </p:grpSp>
      <p:sp>
        <p:nvSpPr>
          <p:cNvPr id="222" name="Google Shape;222;p4"/>
          <p:cNvSpPr/>
          <p:nvPr/>
        </p:nvSpPr>
        <p:spPr>
          <a:xfrm rot="-236960">
            <a:off x="6393052" y="6148891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3" name="Google Shape;223;p4"/>
          <p:cNvSpPr/>
          <p:nvPr/>
        </p:nvSpPr>
        <p:spPr>
          <a:xfrm rot="5774082">
            <a:off x="7403531" y="7003153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4" name="Google Shape;224;p4"/>
          <p:cNvSpPr/>
          <p:nvPr/>
        </p:nvSpPr>
        <p:spPr>
          <a:xfrm rot="-9149190">
            <a:off x="9252983" y="5813688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5" name="Google Shape;225;p4"/>
          <p:cNvSpPr/>
          <p:nvPr/>
        </p:nvSpPr>
        <p:spPr>
          <a:xfrm rot="276489">
            <a:off x="10138212" y="5920723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grpSp>
        <p:nvGrpSpPr>
          <p:cNvPr id="226" name="Google Shape;226;p4"/>
          <p:cNvGrpSpPr/>
          <p:nvPr/>
        </p:nvGrpSpPr>
        <p:grpSpPr>
          <a:xfrm rot="5400000">
            <a:off x="12002195" y="4877185"/>
            <a:ext cx="186214" cy="3393472"/>
            <a:chOff x="0" y="0"/>
            <a:chExt cx="248285" cy="4524629"/>
          </a:xfrm>
        </p:grpSpPr>
        <p:sp>
          <p:nvSpPr>
            <p:cNvPr id="227" name="Google Shape;227;p4"/>
            <p:cNvSpPr/>
            <p:nvPr/>
          </p:nvSpPr>
          <p:spPr>
            <a:xfrm>
              <a:off x="0" y="0"/>
              <a:ext cx="248285" cy="4524629"/>
            </a:xfrm>
            <a:custGeom>
              <a:rect b="b" l="l" r="r" t="t"/>
              <a:pathLst>
                <a:path extrusionOk="0" h="4524629" w="248285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cubicBezTo>
                    <a:pt x="5715" y="4524629"/>
                    <a:pt x="0" y="4518914"/>
                    <a:pt x="0" y="4511929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12700" y="25400"/>
                  </a:lnTo>
                  <a:moveTo>
                    <a:pt x="12700" y="0"/>
                  </a:moveTo>
                  <a:cubicBezTo>
                    <a:pt x="19685" y="0"/>
                    <a:pt x="25400" y="5715"/>
                    <a:pt x="25400" y="12700"/>
                  </a:cubicBezTo>
                  <a:lnTo>
                    <a:pt x="25400" y="4511929"/>
                  </a:lnTo>
                  <a:lnTo>
                    <a:pt x="12700" y="4511929"/>
                  </a:ln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0" y="0"/>
              <a:ext cx="248285" cy="4524629"/>
            </a:xfrm>
            <a:custGeom>
              <a:rect b="b" l="l" r="r" t="t"/>
              <a:pathLst>
                <a:path extrusionOk="0" h="4524629" w="248285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>
            <a:off x="11230791" y="6550723"/>
            <a:ext cx="1715571" cy="665756"/>
            <a:chOff x="0" y="-19050"/>
            <a:chExt cx="2287429" cy="887675"/>
          </a:xfrm>
        </p:grpSpPr>
        <p:sp>
          <p:nvSpPr>
            <p:cNvPr id="230" name="Google Shape;230;p4"/>
            <p:cNvSpPr/>
            <p:nvPr/>
          </p:nvSpPr>
          <p:spPr>
            <a:xfrm>
              <a:off x="0" y="0"/>
              <a:ext cx="2287397" cy="868625"/>
            </a:xfrm>
            <a:custGeom>
              <a:rect b="b" l="l" r="r" t="t"/>
              <a:pathLst>
                <a:path extrusionOk="0" h="868625" w="2287397">
                  <a:moveTo>
                    <a:pt x="0" y="0"/>
                  </a:moveTo>
                  <a:lnTo>
                    <a:pt x="2287397" y="0"/>
                  </a:lnTo>
                  <a:lnTo>
                    <a:pt x="2287397" y="868625"/>
                  </a:lnTo>
                  <a:lnTo>
                    <a:pt x="0" y="868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1" name="Google Shape;231;p4"/>
            <p:cNvSpPr txBox="1"/>
            <p:nvPr/>
          </p:nvSpPr>
          <p:spPr>
            <a:xfrm>
              <a:off x="0" y="-19050"/>
              <a:ext cx="2287429" cy="88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EMITIDO POR EL GOBIERNO</a:t>
              </a:r>
              <a:endParaRPr/>
            </a:p>
          </p:txBody>
        </p:sp>
      </p:grpSp>
      <p:cxnSp>
        <p:nvCxnSpPr>
          <p:cNvPr id="232" name="Google Shape;232;p4"/>
          <p:cNvCxnSpPr/>
          <p:nvPr/>
        </p:nvCxnSpPr>
        <p:spPr>
          <a:xfrm rot="5884">
            <a:off x="795636" y="7988584"/>
            <a:ext cx="16701492" cy="0"/>
          </a:xfrm>
          <a:prstGeom prst="straightConnector1">
            <a:avLst/>
          </a:prstGeom>
          <a:noFill/>
          <a:ln cap="rnd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3" name="Google Shape;233;p4"/>
          <p:cNvGrpSpPr/>
          <p:nvPr/>
        </p:nvGrpSpPr>
        <p:grpSpPr>
          <a:xfrm>
            <a:off x="8208438" y="8377547"/>
            <a:ext cx="1715571" cy="398899"/>
            <a:chOff x="0" y="-19050"/>
            <a:chExt cx="2287429" cy="531865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2287397" cy="512815"/>
            </a:xfrm>
            <a:custGeom>
              <a:rect b="b" l="l" r="r" t="t"/>
              <a:pathLst>
                <a:path extrusionOk="0" h="512815" w="2287397">
                  <a:moveTo>
                    <a:pt x="0" y="0"/>
                  </a:moveTo>
                  <a:lnTo>
                    <a:pt x="2287397" y="0"/>
                  </a:lnTo>
                  <a:lnTo>
                    <a:pt x="2287397" y="512815"/>
                  </a:lnTo>
                  <a:lnTo>
                    <a:pt x="0" y="512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5" name="Google Shape;235;p4"/>
            <p:cNvSpPr txBox="1"/>
            <p:nvPr/>
          </p:nvSpPr>
          <p:spPr>
            <a:xfrm>
              <a:off x="0" y="-19050"/>
              <a:ext cx="2287429" cy="531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93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TIEMPO</a:t>
              </a:r>
              <a:endParaRPr/>
            </a:p>
          </p:txBody>
        </p:sp>
      </p:grpSp>
      <p:sp>
        <p:nvSpPr>
          <p:cNvPr id="236" name="Google Shape;236;p4"/>
          <p:cNvSpPr/>
          <p:nvPr/>
        </p:nvSpPr>
        <p:spPr>
          <a:xfrm rot="5400000">
            <a:off x="17221861" y="7897344"/>
            <a:ext cx="364998" cy="201549"/>
          </a:xfrm>
          <a:custGeom>
            <a:rect b="b" l="l" r="r" t="t"/>
            <a:pathLst>
              <a:path extrusionOk="0" h="268732" w="486664">
                <a:moveTo>
                  <a:pt x="0" y="268732"/>
                </a:moveTo>
                <a:lnTo>
                  <a:pt x="243332" y="0"/>
                </a:lnTo>
                <a:lnTo>
                  <a:pt x="486664" y="26873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</p:sp>
      <p:sp>
        <p:nvSpPr>
          <p:cNvPr id="237" name="Google Shape;237;p4"/>
          <p:cNvSpPr txBox="1"/>
          <p:nvPr/>
        </p:nvSpPr>
        <p:spPr>
          <a:xfrm>
            <a:off x="3753155" y="8780600"/>
            <a:ext cx="1082579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1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 que la gente considera dinero cambia con el tiempo</a:t>
            </a:r>
            <a:endParaRPr/>
          </a:p>
        </p:txBody>
      </p:sp>
      <p:sp>
        <p:nvSpPr>
          <p:cNvPr id="238" name="Google Shape;238;p4"/>
          <p:cNvSpPr/>
          <p:nvPr/>
        </p:nvSpPr>
        <p:spPr>
          <a:xfrm rot="5400000">
            <a:off x="3389779" y="2875997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39" name="Google Shape;239;p4"/>
          <p:cNvSpPr/>
          <p:nvPr/>
        </p:nvSpPr>
        <p:spPr>
          <a:xfrm rot="5400000">
            <a:off x="7275932" y="2875997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0" name="Google Shape;240;p4"/>
          <p:cNvSpPr/>
          <p:nvPr/>
        </p:nvSpPr>
        <p:spPr>
          <a:xfrm rot="5400000">
            <a:off x="11253382" y="2881902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1" name="Google Shape;241;p4"/>
          <p:cNvSpPr/>
          <p:nvPr/>
        </p:nvSpPr>
        <p:spPr>
          <a:xfrm rot="5400000">
            <a:off x="13959907" y="2881902"/>
            <a:ext cx="373666" cy="207455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2" name="Google Shape;242;p4"/>
          <p:cNvSpPr/>
          <p:nvPr/>
        </p:nvSpPr>
        <p:spPr>
          <a:xfrm>
            <a:off x="13601608" y="-1486247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941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10923831" y="5999060"/>
            <a:ext cx="4838000" cy="684276"/>
          </a:xfrm>
          <a:custGeom>
            <a:rect b="b" l="l" r="r" t="t"/>
            <a:pathLst>
              <a:path extrusionOk="0" h="912368" w="6450667">
                <a:moveTo>
                  <a:pt x="0" y="152019"/>
                </a:moveTo>
                <a:cubicBezTo>
                  <a:pt x="0" y="68072"/>
                  <a:pt x="78999" y="0"/>
                  <a:pt x="176422" y="0"/>
                </a:cubicBezTo>
                <a:lnTo>
                  <a:pt x="6274246" y="0"/>
                </a:lnTo>
                <a:cubicBezTo>
                  <a:pt x="6371668" y="0"/>
                  <a:pt x="6450667" y="68072"/>
                  <a:pt x="6450667" y="152019"/>
                </a:cubicBezTo>
                <a:lnTo>
                  <a:pt x="6450667" y="760222"/>
                </a:lnTo>
                <a:cubicBezTo>
                  <a:pt x="6450667" y="844169"/>
                  <a:pt x="6371668" y="912241"/>
                  <a:pt x="6274246" y="912241"/>
                </a:cubicBezTo>
                <a:lnTo>
                  <a:pt x="176422" y="912241"/>
                </a:lnTo>
                <a:cubicBezTo>
                  <a:pt x="78999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"/>
          <p:cNvSpPr/>
          <p:nvPr/>
        </p:nvSpPr>
        <p:spPr>
          <a:xfrm>
            <a:off x="6267877" y="6015826"/>
            <a:ext cx="4460190" cy="684276"/>
          </a:xfrm>
          <a:custGeom>
            <a:rect b="b" l="l" r="r" t="t"/>
            <a:pathLst>
              <a:path extrusionOk="0" h="912368" w="5946920">
                <a:moveTo>
                  <a:pt x="0" y="152019"/>
                </a:moveTo>
                <a:cubicBezTo>
                  <a:pt x="0" y="68072"/>
                  <a:pt x="78592" y="0"/>
                  <a:pt x="175513" y="0"/>
                </a:cubicBezTo>
                <a:lnTo>
                  <a:pt x="5771407" y="0"/>
                </a:lnTo>
                <a:cubicBezTo>
                  <a:pt x="5868327" y="0"/>
                  <a:pt x="5946920" y="68072"/>
                  <a:pt x="5946920" y="152019"/>
                </a:cubicBezTo>
                <a:lnTo>
                  <a:pt x="5946920" y="760222"/>
                </a:lnTo>
                <a:cubicBezTo>
                  <a:pt x="5946920" y="844169"/>
                  <a:pt x="5868327" y="912241"/>
                  <a:pt x="5771407" y="912241"/>
                </a:cubicBezTo>
                <a:lnTo>
                  <a:pt x="175513" y="912241"/>
                </a:lnTo>
                <a:cubicBezTo>
                  <a:pt x="7859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1850954" y="6015826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11240753" y="4926564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2894349" y="4845950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"/>
          <p:cNvSpPr txBox="1"/>
          <p:nvPr/>
        </p:nvSpPr>
        <p:spPr>
          <a:xfrm>
            <a:off x="10813420" y="6077524"/>
            <a:ext cx="5171059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INFLACIÓN DE PRECIOS </a:t>
            </a:r>
            <a:endParaRPr/>
          </a:p>
        </p:txBody>
      </p:sp>
      <p:sp>
        <p:nvSpPr>
          <p:cNvPr id="257" name="Google Shape;257;p5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258" name="Google Shape;258;p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0" name="Google Shape;260;p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261" name="Google Shape;261;p5"/>
          <p:cNvSpPr txBox="1"/>
          <p:nvPr/>
        </p:nvSpPr>
        <p:spPr>
          <a:xfrm>
            <a:off x="-46420" y="6079240"/>
            <a:ext cx="796356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DETERIORO</a:t>
            </a:r>
            <a:endParaRPr/>
          </a:p>
        </p:txBody>
      </p:sp>
      <p:sp>
        <p:nvSpPr>
          <p:cNvPr id="262" name="Google Shape;262;p5"/>
          <p:cNvSpPr txBox="1"/>
          <p:nvPr/>
        </p:nvSpPr>
        <p:spPr>
          <a:xfrm>
            <a:off x="6326969" y="6073110"/>
            <a:ext cx="440118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53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 cantidad </a:t>
            </a:r>
            <a:endParaRPr/>
          </a:p>
        </p:txBody>
      </p:sp>
      <p:sp>
        <p:nvSpPr>
          <p:cNvPr id="263" name="Google Shape;263;p5"/>
          <p:cNvSpPr txBox="1"/>
          <p:nvPr/>
        </p:nvSpPr>
        <p:spPr>
          <a:xfrm>
            <a:off x="1966740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calidad</a:t>
            </a:r>
            <a:r>
              <a:rPr b="0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ingredientes</a:t>
            </a:r>
            <a:endParaRPr/>
          </a:p>
        </p:txBody>
      </p:sp>
      <p:sp>
        <p:nvSpPr>
          <p:cNvPr id="264" name="Google Shape;264;p5"/>
          <p:cNvSpPr txBox="1"/>
          <p:nvPr/>
        </p:nvSpPr>
        <p:spPr>
          <a:xfrm>
            <a:off x="6267877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cantidad</a:t>
            </a:r>
            <a:r>
              <a:rPr b="0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ingredientes</a:t>
            </a:r>
            <a:endParaRPr/>
          </a:p>
        </p:txBody>
      </p:sp>
      <p:sp>
        <p:nvSpPr>
          <p:cNvPr id="265" name="Google Shape;265;p5"/>
          <p:cNvSpPr txBox="1"/>
          <p:nvPr/>
        </p:nvSpPr>
        <p:spPr>
          <a:xfrm>
            <a:off x="11548844" y="6831966"/>
            <a:ext cx="397819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Trasladar los costos</a:t>
            </a:r>
            <a:r>
              <a:rPr b="0" i="0" lang="en-US" sz="306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los clientes</a:t>
            </a:r>
            <a:endParaRPr/>
          </a:p>
        </p:txBody>
      </p:sp>
      <p:sp>
        <p:nvSpPr>
          <p:cNvPr id="266" name="Google Shape;266;p5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descr="PNG y SVG de ingredients con fondo transparente para descargar" id="267" name="Google Shape;267;p5"/>
          <p:cNvSpPr/>
          <p:nvPr/>
        </p:nvSpPr>
        <p:spPr>
          <a:xfrm>
            <a:off x="3101535" y="7977432"/>
            <a:ext cx="1667654" cy="1667654"/>
          </a:xfrm>
          <a:custGeom>
            <a:rect b="b" l="l" r="r" t="t"/>
            <a:pathLst>
              <a:path extrusionOk="0" h="1667654" w="1667654">
                <a:moveTo>
                  <a:pt x="0" y="0"/>
                </a:moveTo>
                <a:lnTo>
                  <a:pt x="1667654" y="0"/>
                </a:lnTo>
                <a:lnTo>
                  <a:pt x="1667654" y="1667654"/>
                </a:lnTo>
                <a:lnTo>
                  <a:pt x="0" y="1667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Hamburguesa con queso Hamburguesa Comida rápida - Hamburguesa Clipart Png Transparente Png ..." id="268" name="Google Shape;268;p5"/>
          <p:cNvSpPr/>
          <p:nvPr/>
        </p:nvSpPr>
        <p:spPr>
          <a:xfrm>
            <a:off x="7550469" y="8111361"/>
            <a:ext cx="1667654" cy="1457153"/>
          </a:xfrm>
          <a:custGeom>
            <a:rect b="b" l="l" r="r" t="t"/>
            <a:pathLst>
              <a:path extrusionOk="0" h="1457153" w="1667654">
                <a:moveTo>
                  <a:pt x="0" y="0"/>
                </a:moveTo>
                <a:lnTo>
                  <a:pt x="1667654" y="0"/>
                </a:lnTo>
                <a:lnTo>
                  <a:pt x="1667654" y="1457153"/>
                </a:lnTo>
                <a:lnTo>
                  <a:pt x="0" y="145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4" l="0" r="0" t="0"/>
            </a:stretch>
          </a:blipFill>
          <a:ln>
            <a:noFill/>
          </a:ln>
        </p:spPr>
      </p:sp>
      <p:sp>
        <p:nvSpPr>
          <p:cNvPr id="269" name="Google Shape;269;p5"/>
          <p:cNvSpPr txBox="1"/>
          <p:nvPr/>
        </p:nvSpPr>
        <p:spPr>
          <a:xfrm>
            <a:off x="10811604" y="5021031"/>
            <a:ext cx="495023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5" u="none" cap="none" strike="noStrik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AUMENTAR PRECIOS</a:t>
            </a:r>
            <a:endParaRPr/>
          </a:p>
        </p:txBody>
      </p:sp>
      <p:sp>
        <p:nvSpPr>
          <p:cNvPr id="270" name="Google Shape;270;p5"/>
          <p:cNvSpPr txBox="1"/>
          <p:nvPr/>
        </p:nvSpPr>
        <p:spPr>
          <a:xfrm>
            <a:off x="1966740" y="4886325"/>
            <a:ext cx="603996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1" u="none" cap="none" strike="noStrik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OCULTAR AUMENTO</a:t>
            </a:r>
            <a:endParaRPr/>
          </a:p>
        </p:txBody>
      </p:sp>
      <p:sp>
        <p:nvSpPr>
          <p:cNvPr id="271" name="Google Shape;271;p5"/>
          <p:cNvSpPr/>
          <p:nvPr/>
        </p:nvSpPr>
        <p:spPr>
          <a:xfrm>
            <a:off x="12891150" y="8068676"/>
            <a:ext cx="1601575" cy="1601575"/>
          </a:xfrm>
          <a:custGeom>
            <a:rect b="b" l="l" r="r" t="t"/>
            <a:pathLst>
              <a:path extrusionOk="0" h="1601575" w="1601575">
                <a:moveTo>
                  <a:pt x="0" y="0"/>
                </a:moveTo>
                <a:lnTo>
                  <a:pt x="1601575" y="0"/>
                </a:lnTo>
                <a:lnTo>
                  <a:pt x="1601575" y="1601575"/>
                </a:lnTo>
                <a:lnTo>
                  <a:pt x="0" y="1601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5"/>
          <p:cNvSpPr/>
          <p:nvPr/>
        </p:nvSpPr>
        <p:spPr>
          <a:xfrm>
            <a:off x="5236341" y="1849116"/>
            <a:ext cx="7893060" cy="1176442"/>
          </a:xfrm>
          <a:custGeom>
            <a:rect b="b" l="l" r="r" t="t"/>
            <a:pathLst>
              <a:path extrusionOk="0" h="1430147" w="9595234">
                <a:moveTo>
                  <a:pt x="0" y="238379"/>
                </a:moveTo>
                <a:cubicBezTo>
                  <a:pt x="0" y="106680"/>
                  <a:pt x="131579" y="0"/>
                  <a:pt x="294017" y="0"/>
                </a:cubicBezTo>
                <a:lnTo>
                  <a:pt x="9301231" y="0"/>
                </a:lnTo>
                <a:cubicBezTo>
                  <a:pt x="9463668" y="0"/>
                  <a:pt x="9595234" y="106680"/>
                  <a:pt x="9595234" y="238379"/>
                </a:cubicBezTo>
                <a:lnTo>
                  <a:pt x="9595234" y="1191768"/>
                </a:lnTo>
                <a:cubicBezTo>
                  <a:pt x="9595234" y="1323467"/>
                  <a:pt x="9463668" y="1430147"/>
                  <a:pt x="9301231" y="1430147"/>
                </a:cubicBezTo>
                <a:lnTo>
                  <a:pt x="294017" y="1430147"/>
                </a:lnTo>
                <a:cubicBezTo>
                  <a:pt x="131579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"/>
          <p:cNvSpPr txBox="1"/>
          <p:nvPr/>
        </p:nvSpPr>
        <p:spPr>
          <a:xfrm>
            <a:off x="5236341" y="810891"/>
            <a:ext cx="7963564" cy="20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4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 del </a:t>
            </a:r>
            <a:r>
              <a:rPr b="1" i="0" lang="en-US" sz="6842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dinero fiduciario</a:t>
            </a:r>
            <a:endParaRPr/>
          </a:p>
        </p:txBody>
      </p:sp>
      <p:sp>
        <p:nvSpPr>
          <p:cNvPr id="274" name="Google Shape;274;p5"/>
          <p:cNvSpPr/>
          <p:nvPr/>
        </p:nvSpPr>
        <p:spPr>
          <a:xfrm>
            <a:off x="6738646" y="3597286"/>
            <a:ext cx="5052117" cy="1046116"/>
          </a:xfrm>
          <a:custGeom>
            <a:rect b="b" l="l" r="r" t="t"/>
            <a:pathLst>
              <a:path extrusionOk="0" h="1150951" w="5558409">
                <a:moveTo>
                  <a:pt x="0" y="191774"/>
                </a:moveTo>
                <a:cubicBezTo>
                  <a:pt x="0" y="85874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85874"/>
                  <a:pt x="5558409" y="191774"/>
                </a:cubicBezTo>
                <a:lnTo>
                  <a:pt x="5558409" y="959031"/>
                </a:lnTo>
                <a:cubicBezTo>
                  <a:pt x="5558409" y="1064932"/>
                  <a:pt x="5490337" y="1150806"/>
                  <a:pt x="5406390" y="1150806"/>
                </a:cubicBezTo>
                <a:lnTo>
                  <a:pt x="152019" y="1150806"/>
                </a:lnTo>
                <a:cubicBezTo>
                  <a:pt x="68072" y="1150951"/>
                  <a:pt x="0" y="1065092"/>
                  <a:pt x="0" y="959031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6780506" y="3722000"/>
            <a:ext cx="4875234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36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AUMENTAN LOS PRECIOS</a:t>
            </a:r>
            <a:r>
              <a:rPr b="0" i="0" lang="en-US" sz="2736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INSUMOS</a:t>
            </a:r>
            <a:endParaRPr/>
          </a:p>
        </p:txBody>
      </p:sp>
      <p:cxnSp>
        <p:nvCxnSpPr>
          <p:cNvPr id="276" name="Google Shape;276;p5"/>
          <p:cNvCxnSpPr/>
          <p:nvPr/>
        </p:nvCxnSpPr>
        <p:spPr>
          <a:xfrm>
            <a:off x="5443233" y="4826900"/>
            <a:ext cx="3700767" cy="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5"/>
          <p:cNvCxnSpPr/>
          <p:nvPr/>
        </p:nvCxnSpPr>
        <p:spPr>
          <a:xfrm rot="10800000">
            <a:off x="9163050" y="4568160"/>
            <a:ext cx="0" cy="27779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5"/>
          <p:cNvCxnSpPr/>
          <p:nvPr/>
        </p:nvCxnSpPr>
        <p:spPr>
          <a:xfrm>
            <a:off x="11744187" y="4141100"/>
            <a:ext cx="1793751" cy="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5"/>
          <p:cNvCxnSpPr/>
          <p:nvPr/>
        </p:nvCxnSpPr>
        <p:spPr>
          <a:xfrm rot="10800000">
            <a:off x="13537939" y="4141100"/>
            <a:ext cx="0" cy="785464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>
            <a:off x="700" y="-6975"/>
            <a:ext cx="18354981" cy="2947928"/>
          </a:xfrm>
          <a:custGeom>
            <a:rect b="b" l="l" r="r" t="t"/>
            <a:pathLst>
              <a:path extrusionOk="0" h="3970274" w="24392001">
                <a:moveTo>
                  <a:pt x="0" y="0"/>
                </a:moveTo>
                <a:lnTo>
                  <a:pt x="24392001" y="0"/>
                </a:lnTo>
                <a:lnTo>
                  <a:pt x="24392001" y="3970274"/>
                </a:lnTo>
                <a:lnTo>
                  <a:pt x="0" y="3970274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</p:sp>
      <p:sp>
        <p:nvSpPr>
          <p:cNvPr id="289" name="Google Shape;289;p6"/>
          <p:cNvSpPr/>
          <p:nvPr/>
        </p:nvSpPr>
        <p:spPr>
          <a:xfrm rot="10800000">
            <a:off x="2" y="-561705"/>
            <a:ext cx="5359898" cy="350265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290" name="Google Shape;290;p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descr="No hay descripción de la foto disponible." id="293" name="Google Shape;293;p6"/>
          <p:cNvSpPr/>
          <p:nvPr/>
        </p:nvSpPr>
        <p:spPr>
          <a:xfrm>
            <a:off x="1468746" y="2102775"/>
            <a:ext cx="16913492" cy="7534463"/>
          </a:xfrm>
          <a:custGeom>
            <a:rect b="b" l="l" r="r" t="t"/>
            <a:pathLst>
              <a:path extrusionOk="0" h="7610569" w="15624473">
                <a:moveTo>
                  <a:pt x="0" y="0"/>
                </a:moveTo>
                <a:lnTo>
                  <a:pt x="15624473" y="0"/>
                </a:lnTo>
                <a:lnTo>
                  <a:pt x="15624473" y="7610568"/>
                </a:lnTo>
                <a:lnTo>
                  <a:pt x="0" y="761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366" l="-3084" r="-3212" t="-17391"/>
            </a:stretch>
          </a:blipFill>
          <a:ln>
            <a:noFill/>
          </a:ln>
        </p:spPr>
      </p:sp>
      <p:sp>
        <p:nvSpPr>
          <p:cNvPr id="294" name="Google Shape;294;p6"/>
          <p:cNvSpPr txBox="1"/>
          <p:nvPr/>
        </p:nvSpPr>
        <p:spPr>
          <a:xfrm>
            <a:off x="3339370" y="576886"/>
            <a:ext cx="1225826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Poder adquisitivo del dólar estadounidense </a:t>
            </a:r>
            <a:r>
              <a:rPr b="1" i="0" lang="en-US" sz="445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/>
          </a:p>
        </p:txBody>
      </p:sp>
      <p:grpSp>
        <p:nvGrpSpPr>
          <p:cNvPr id="295" name="Google Shape;295;p6"/>
          <p:cNvGrpSpPr/>
          <p:nvPr/>
        </p:nvGrpSpPr>
        <p:grpSpPr>
          <a:xfrm>
            <a:off x="3066417" y="2217496"/>
            <a:ext cx="4437652" cy="1211500"/>
            <a:chOff x="0" y="-9525"/>
            <a:chExt cx="5225070" cy="1632750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5225034" cy="1623187"/>
            </a:xfrm>
            <a:custGeom>
              <a:rect b="b" l="l" r="r" t="t"/>
              <a:pathLst>
                <a:path extrusionOk="0" h="1623187" w="5225034">
                  <a:moveTo>
                    <a:pt x="0" y="270510"/>
                  </a:moveTo>
                  <a:cubicBezTo>
                    <a:pt x="0" y="121158"/>
                    <a:pt x="121158" y="0"/>
                    <a:pt x="270510" y="0"/>
                  </a:cubicBezTo>
                  <a:lnTo>
                    <a:pt x="4954524" y="0"/>
                  </a:lnTo>
                  <a:cubicBezTo>
                    <a:pt x="5104003" y="0"/>
                    <a:pt x="5225034" y="121158"/>
                    <a:pt x="5225034" y="270510"/>
                  </a:cubicBezTo>
                  <a:lnTo>
                    <a:pt x="5225034" y="1352677"/>
                  </a:lnTo>
                  <a:cubicBezTo>
                    <a:pt x="5225034" y="1502156"/>
                    <a:pt x="5103876" y="1623187"/>
                    <a:pt x="4954524" y="1623187"/>
                  </a:cubicBezTo>
                  <a:lnTo>
                    <a:pt x="270510" y="1623187"/>
                  </a:lnTo>
                  <a:cubicBezTo>
                    <a:pt x="121031" y="1623187"/>
                    <a:pt x="0" y="1502029"/>
                    <a:pt x="0" y="135267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0" y="-9525"/>
              <a:ext cx="5225070" cy="1632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crea la Reserva Federal</a:t>
              </a:r>
              <a:endParaRPr/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2092161" y="6495613"/>
            <a:ext cx="4438013" cy="1465376"/>
            <a:chOff x="-2286000" y="-4703"/>
            <a:chExt cx="5466207" cy="1974900"/>
          </a:xfrm>
        </p:grpSpPr>
        <p:sp>
          <p:nvSpPr>
            <p:cNvPr id="299" name="Google Shape;299;p6"/>
            <p:cNvSpPr/>
            <p:nvPr/>
          </p:nvSpPr>
          <p:spPr>
            <a:xfrm>
              <a:off x="-2286000" y="17"/>
              <a:ext cx="5466207" cy="1965452"/>
            </a:xfrm>
            <a:custGeom>
              <a:rect b="b" l="l" r="r" t="t"/>
              <a:pathLst>
                <a:path extrusionOk="0" h="1965452" w="5466207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138674" y="0"/>
                  </a:lnTo>
                  <a:cubicBezTo>
                    <a:pt x="5319649" y="0"/>
                    <a:pt x="5466207" y="146685"/>
                    <a:pt x="5466207" y="327533"/>
                  </a:cubicBezTo>
                  <a:lnTo>
                    <a:pt x="5466207" y="1637919"/>
                  </a:lnTo>
                  <a:cubicBezTo>
                    <a:pt x="5466207" y="1818894"/>
                    <a:pt x="5319522" y="1965452"/>
                    <a:pt x="5138674" y="1965452"/>
                  </a:cubicBezTo>
                  <a:lnTo>
                    <a:pt x="327533" y="1965452"/>
                  </a:lnTo>
                  <a:cubicBezTo>
                    <a:pt x="146685" y="1965452"/>
                    <a:pt x="0" y="1818894"/>
                    <a:pt x="0" y="163791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-2129423" y="-4703"/>
              <a:ext cx="5154300" cy="19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dólar ha perdido más del 96% de su valor desde 1913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0" y="-4350"/>
            <a:ext cx="2496312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>
            <a:off x="4977567" y="809941"/>
            <a:ext cx="8338851" cy="1072610"/>
          </a:xfrm>
          <a:custGeom>
            <a:rect b="b" l="l" r="r" t="t"/>
            <a:pathLst>
              <a:path extrusionOk="0" h="1430147" w="1111846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0880090" y="0"/>
                </a:lnTo>
                <a:cubicBezTo>
                  <a:pt x="11011789" y="0"/>
                  <a:pt x="11118469" y="106680"/>
                  <a:pt x="11118469" y="238379"/>
                </a:cubicBezTo>
                <a:lnTo>
                  <a:pt x="11118469" y="1191768"/>
                </a:lnTo>
                <a:cubicBezTo>
                  <a:pt x="11118469" y="1323467"/>
                  <a:pt x="11011789" y="1430147"/>
                  <a:pt x="1088009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7"/>
          <p:cNvGrpSpPr/>
          <p:nvPr/>
        </p:nvGrpSpPr>
        <p:grpSpPr>
          <a:xfrm>
            <a:off x="4995790" y="3226559"/>
            <a:ext cx="8305610" cy="4370165"/>
            <a:chOff x="0" y="0"/>
            <a:chExt cx="11074147" cy="5826887"/>
          </a:xfrm>
        </p:grpSpPr>
        <p:sp>
          <p:nvSpPr>
            <p:cNvPr id="312" name="Google Shape;312;p7"/>
            <p:cNvSpPr/>
            <p:nvPr/>
          </p:nvSpPr>
          <p:spPr>
            <a:xfrm>
              <a:off x="23876" y="23876"/>
              <a:ext cx="11026394" cy="5779135"/>
            </a:xfrm>
            <a:custGeom>
              <a:rect b="b" l="l" r="r" t="t"/>
              <a:pathLst>
                <a:path extrusionOk="0" h="5779135" w="11026394">
                  <a:moveTo>
                    <a:pt x="0" y="432054"/>
                  </a:moveTo>
                  <a:cubicBezTo>
                    <a:pt x="0" y="193421"/>
                    <a:pt x="194183" y="0"/>
                    <a:pt x="433705" y="0"/>
                  </a:cubicBezTo>
                  <a:lnTo>
                    <a:pt x="10592689" y="0"/>
                  </a:lnTo>
                  <a:cubicBezTo>
                    <a:pt x="10832211" y="0"/>
                    <a:pt x="11026394" y="193421"/>
                    <a:pt x="11026394" y="432054"/>
                  </a:cubicBezTo>
                  <a:lnTo>
                    <a:pt x="11026394" y="5347081"/>
                  </a:lnTo>
                  <a:cubicBezTo>
                    <a:pt x="11026394" y="5585714"/>
                    <a:pt x="10832211" y="5779135"/>
                    <a:pt x="10592689" y="5779135"/>
                  </a:cubicBezTo>
                  <a:lnTo>
                    <a:pt x="433705" y="5779135"/>
                  </a:lnTo>
                  <a:cubicBezTo>
                    <a:pt x="194183" y="5779135"/>
                    <a:pt x="0" y="5585714"/>
                    <a:pt x="0" y="5347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0" y="0"/>
              <a:ext cx="11074147" cy="5826887"/>
            </a:xfrm>
            <a:custGeom>
              <a:rect b="b" l="l" r="r" t="t"/>
              <a:pathLst>
                <a:path extrusionOk="0" h="5826887" w="11074147">
                  <a:moveTo>
                    <a:pt x="0" y="455930"/>
                  </a:moveTo>
                  <a:cubicBezTo>
                    <a:pt x="0" y="203962"/>
                    <a:pt x="204978" y="0"/>
                    <a:pt x="457581" y="0"/>
                  </a:cubicBezTo>
                  <a:lnTo>
                    <a:pt x="10616565" y="0"/>
                  </a:lnTo>
                  <a:lnTo>
                    <a:pt x="10616565" y="23876"/>
                  </a:lnTo>
                  <a:lnTo>
                    <a:pt x="10616565" y="0"/>
                  </a:lnTo>
                  <a:cubicBezTo>
                    <a:pt x="10869168" y="0"/>
                    <a:pt x="11074147" y="203962"/>
                    <a:pt x="11074147" y="455930"/>
                  </a:cubicBezTo>
                  <a:lnTo>
                    <a:pt x="11050270" y="455930"/>
                  </a:lnTo>
                  <a:lnTo>
                    <a:pt x="11074146" y="455930"/>
                  </a:lnTo>
                  <a:lnTo>
                    <a:pt x="11074146" y="5370957"/>
                  </a:lnTo>
                  <a:lnTo>
                    <a:pt x="11050270" y="5370957"/>
                  </a:lnTo>
                  <a:lnTo>
                    <a:pt x="11074146" y="5370957"/>
                  </a:lnTo>
                  <a:cubicBezTo>
                    <a:pt x="11074146" y="5622798"/>
                    <a:pt x="10869168" y="5826887"/>
                    <a:pt x="10616564" y="5826887"/>
                  </a:cubicBezTo>
                  <a:lnTo>
                    <a:pt x="10616564" y="5803011"/>
                  </a:lnTo>
                  <a:lnTo>
                    <a:pt x="10616564" y="5826887"/>
                  </a:lnTo>
                  <a:lnTo>
                    <a:pt x="457581" y="5826887"/>
                  </a:lnTo>
                  <a:lnTo>
                    <a:pt x="457581" y="5803011"/>
                  </a:lnTo>
                  <a:lnTo>
                    <a:pt x="457581" y="5826887"/>
                  </a:lnTo>
                  <a:cubicBezTo>
                    <a:pt x="204978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1013" y="5779135"/>
                    <a:pt x="457581" y="5779135"/>
                  </a:cubicBezTo>
                  <a:lnTo>
                    <a:pt x="10616565" y="5779135"/>
                  </a:lnTo>
                  <a:cubicBezTo>
                    <a:pt x="10843006" y="5779135"/>
                    <a:pt x="11026522" y="5596255"/>
                    <a:pt x="11026522" y="5370957"/>
                  </a:cubicBezTo>
                  <a:lnTo>
                    <a:pt x="11026522" y="455930"/>
                  </a:lnTo>
                  <a:cubicBezTo>
                    <a:pt x="11026522" y="230505"/>
                    <a:pt x="10843133" y="47752"/>
                    <a:pt x="10616565" y="47752"/>
                  </a:cubicBezTo>
                  <a:lnTo>
                    <a:pt x="457581" y="47752"/>
                  </a:lnTo>
                  <a:lnTo>
                    <a:pt x="457581" y="23876"/>
                  </a:lnTo>
                  <a:lnTo>
                    <a:pt x="457581" y="47625"/>
                  </a:lnTo>
                  <a:cubicBezTo>
                    <a:pt x="231140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010059" y="684457"/>
            <a:ext cx="8275028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Bitcoin?</a:t>
            </a: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5547357" y="3424652"/>
            <a:ext cx="725145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1" u="none" cap="none" strike="noStrik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es una moneda digital descentralizada que es finita y existe fuera del control de los gobiernos y los bancos.</a:t>
            </a:r>
            <a:endParaRPr/>
          </a:p>
        </p:txBody>
      </p:sp>
      <p:sp>
        <p:nvSpPr>
          <p:cNvPr id="319" name="Google Shape;319;p7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320" name="Google Shape;320;p7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321" name="Google Shape;321;p7"/>
          <p:cNvSpPr/>
          <p:nvPr/>
        </p:nvSpPr>
        <p:spPr>
          <a:xfrm rot="-735886">
            <a:off x="810636" y="3688875"/>
            <a:ext cx="2975618" cy="2970449"/>
          </a:xfrm>
          <a:custGeom>
            <a:rect b="b" l="l" r="r" t="t"/>
            <a:pathLst>
              <a:path extrusionOk="0" h="2969466" w="2974633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9622" l="-20079" r="-21075" t="-22476"/>
            </a:stretch>
          </a:blipFill>
          <a:ln>
            <a:noFill/>
          </a:ln>
        </p:spPr>
      </p:sp>
      <p:sp>
        <p:nvSpPr>
          <p:cNvPr id="322" name="Google Shape;322;p7"/>
          <p:cNvSpPr/>
          <p:nvPr/>
        </p:nvSpPr>
        <p:spPr>
          <a:xfrm rot="-732781">
            <a:off x="14509831" y="3689363"/>
            <a:ext cx="2974633" cy="2969466"/>
          </a:xfrm>
          <a:custGeom>
            <a:rect b="b" l="l" r="r" t="t"/>
            <a:pathLst>
              <a:path extrusionOk="0" h="2969466" w="2974633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9622" l="-20079" r="-21075" t="-22476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332" name="Google Shape;332;p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3" name="Google Shape;333;p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7334260" y="3304199"/>
            <a:ext cx="3682621" cy="3682621"/>
          </a:xfrm>
          <a:custGeom>
            <a:rect b="b" l="l" r="r" t="t"/>
            <a:pathLst>
              <a:path extrusionOk="0" h="3682621" w="3682621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5" name="Google Shape;335;p8" title="VIDEO_009-SLIDE8_V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799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/>
          <p:nvPr/>
        </p:nvSpPr>
        <p:spPr>
          <a:xfrm>
            <a:off x="10210048" y="809941"/>
            <a:ext cx="6223350" cy="1072610"/>
          </a:xfrm>
          <a:custGeom>
            <a:rect b="b" l="l" r="r" t="t"/>
            <a:pathLst>
              <a:path extrusionOk="0" h="1430147" w="829779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9"/>
          <p:cNvSpPr/>
          <p:nvPr/>
        </p:nvSpPr>
        <p:spPr>
          <a:xfrm>
            <a:off x="1870136" y="825793"/>
            <a:ext cx="6223350" cy="1072610"/>
          </a:xfrm>
          <a:custGeom>
            <a:rect b="b" l="l" r="r" t="t"/>
            <a:pathLst>
              <a:path extrusionOk="0" h="1430147" w="829779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9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347" name="Google Shape;347;p9"/>
          <p:cNvGrpSpPr/>
          <p:nvPr/>
        </p:nvGrpSpPr>
        <p:grpSpPr>
          <a:xfrm>
            <a:off x="10170720" y="2948186"/>
            <a:ext cx="6278213" cy="6549581"/>
            <a:chOff x="0" y="0"/>
            <a:chExt cx="8370951" cy="8732774"/>
          </a:xfrm>
        </p:grpSpPr>
        <p:sp>
          <p:nvSpPr>
            <p:cNvPr id="348" name="Google Shape;348;p9"/>
            <p:cNvSpPr/>
            <p:nvPr/>
          </p:nvSpPr>
          <p:spPr>
            <a:xfrm>
              <a:off x="23876" y="23876"/>
              <a:ext cx="8323199" cy="8685022"/>
            </a:xfrm>
            <a:custGeom>
              <a:rect b="b" l="l" r="r" t="t"/>
              <a:pathLst>
                <a:path extrusionOk="0" h="8685022" w="8323199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0" y="0"/>
              <a:ext cx="8370951" cy="8732774"/>
            </a:xfrm>
            <a:custGeom>
              <a:rect b="b" l="l" r="r" t="t"/>
              <a:pathLst>
                <a:path extrusionOk="0" h="8732774" w="8370951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1834279" y="2948186"/>
            <a:ext cx="6278213" cy="6549581"/>
            <a:chOff x="0" y="0"/>
            <a:chExt cx="8370951" cy="8732774"/>
          </a:xfrm>
        </p:grpSpPr>
        <p:sp>
          <p:nvSpPr>
            <p:cNvPr id="351" name="Google Shape;351;p9"/>
            <p:cNvSpPr/>
            <p:nvPr/>
          </p:nvSpPr>
          <p:spPr>
            <a:xfrm>
              <a:off x="23876" y="23876"/>
              <a:ext cx="8323199" cy="8685022"/>
            </a:xfrm>
            <a:custGeom>
              <a:rect b="b" l="l" r="r" t="t"/>
              <a:pathLst>
                <a:path extrusionOk="0" h="8685022" w="8323199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0" y="0"/>
              <a:ext cx="8370951" cy="8732774"/>
            </a:xfrm>
            <a:custGeom>
              <a:rect b="b" l="l" r="r" t="t"/>
              <a:pathLst>
                <a:path extrusionOk="0" h="8732774" w="8370951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5" name="Google Shape;355;p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56" name="Google Shape;356;p9"/>
          <p:cNvSpPr txBox="1"/>
          <p:nvPr/>
        </p:nvSpPr>
        <p:spPr>
          <a:xfrm>
            <a:off x="2404053" y="3369726"/>
            <a:ext cx="5288986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1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Centralizado</a:t>
            </a:r>
            <a:endParaRPr/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Cerrado</a:t>
            </a:r>
            <a:endParaRPr/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Controlado por los bancos centrales y los gobiernos</a:t>
            </a:r>
            <a:endParaRPr/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Suministro ilimitado</a:t>
            </a:r>
            <a:endParaRPr/>
          </a:p>
        </p:txBody>
      </p:sp>
      <p:sp>
        <p:nvSpPr>
          <p:cNvPr id="357" name="Google Shape;357;p9"/>
          <p:cNvSpPr txBox="1"/>
          <p:nvPr/>
        </p:nvSpPr>
        <p:spPr>
          <a:xfrm>
            <a:off x="11100841" y="3369726"/>
            <a:ext cx="5026978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1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Descentralizado</a:t>
            </a:r>
            <a:endParaRPr/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Abierto</a:t>
            </a:r>
            <a:endParaRPr/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igual a igual</a:t>
            </a:r>
            <a:endParaRPr/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Infalsificable</a:t>
            </a:r>
            <a:endParaRPr/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Finito</a:t>
            </a:r>
            <a:endParaRPr/>
          </a:p>
        </p:txBody>
      </p:sp>
      <p:sp>
        <p:nvSpPr>
          <p:cNvPr id="358" name="Google Shape;358;p9"/>
          <p:cNvSpPr/>
          <p:nvPr/>
        </p:nvSpPr>
        <p:spPr>
          <a:xfrm>
            <a:off x="3213687" y="6401420"/>
            <a:ext cx="2806083" cy="2806083"/>
          </a:xfrm>
          <a:custGeom>
            <a:rect b="b" l="l" r="r" t="t"/>
            <a:pathLst>
              <a:path extrusionOk="0" h="2806083" w="2806083">
                <a:moveTo>
                  <a:pt x="0" y="0"/>
                </a:moveTo>
                <a:lnTo>
                  <a:pt x="2806083" y="0"/>
                </a:lnTo>
                <a:lnTo>
                  <a:pt x="2806083" y="2806084"/>
                </a:lnTo>
                <a:lnTo>
                  <a:pt x="0" y="2806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9"/>
          <p:cNvSpPr txBox="1"/>
          <p:nvPr/>
        </p:nvSpPr>
        <p:spPr>
          <a:xfrm>
            <a:off x="2384420" y="730826"/>
            <a:ext cx="5328252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67" u="none" cap="none" strike="noStrik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Sistema Fiat</a:t>
            </a:r>
            <a:endParaRPr/>
          </a:p>
        </p:txBody>
      </p:sp>
      <p:sp>
        <p:nvSpPr>
          <p:cNvPr id="360" name="Google Shape;360;p9"/>
          <p:cNvSpPr txBox="1"/>
          <p:nvPr/>
        </p:nvSpPr>
        <p:spPr>
          <a:xfrm>
            <a:off x="11873250" y="730826"/>
            <a:ext cx="5328252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8536534" y="721301"/>
            <a:ext cx="123041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80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/>
          </a:p>
        </p:txBody>
      </p:sp>
      <p:sp>
        <p:nvSpPr>
          <p:cNvPr id="362" name="Google Shape;362;p9"/>
          <p:cNvSpPr/>
          <p:nvPr/>
        </p:nvSpPr>
        <p:spPr>
          <a:xfrm rot="10800000">
            <a:off x="8183976" y="1158517"/>
            <a:ext cx="340995" cy="386716"/>
          </a:xfrm>
          <a:custGeom>
            <a:rect b="b" l="l" r="r" t="t"/>
            <a:pathLst>
              <a:path extrusionOk="0" h="515620" w="45466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3" name="Google Shape;363;p9"/>
          <p:cNvSpPr/>
          <p:nvPr/>
        </p:nvSpPr>
        <p:spPr>
          <a:xfrm>
            <a:off x="9767772" y="1109207"/>
            <a:ext cx="340995" cy="386716"/>
          </a:xfrm>
          <a:custGeom>
            <a:rect b="b" l="l" r="r" t="t"/>
            <a:pathLst>
              <a:path extrusionOk="0" h="515620" w="45466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4" name="Google Shape;364;p9"/>
          <p:cNvSpPr/>
          <p:nvPr/>
        </p:nvSpPr>
        <p:spPr>
          <a:xfrm>
            <a:off x="13368698" y="7378781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</p:spPr>
      </p:sp>
      <p:grpSp>
        <p:nvGrpSpPr>
          <p:cNvPr id="365" name="Google Shape;365;p9"/>
          <p:cNvGrpSpPr/>
          <p:nvPr/>
        </p:nvGrpSpPr>
        <p:grpSpPr>
          <a:xfrm>
            <a:off x="9483618" y="7455741"/>
            <a:ext cx="10954" cy="10953"/>
            <a:chOff x="-889" y="-762"/>
            <a:chExt cx="14605" cy="14605"/>
          </a:xfrm>
        </p:grpSpPr>
        <p:sp>
          <p:nvSpPr>
            <p:cNvPr id="366" name="Google Shape;366;p9"/>
            <p:cNvSpPr/>
            <p:nvPr/>
          </p:nvSpPr>
          <p:spPr>
            <a:xfrm>
              <a:off x="6350" y="6350"/>
              <a:ext cx="127" cy="381"/>
            </a:xfrm>
            <a:custGeom>
              <a:rect b="b" l="l" r="r" t="t"/>
              <a:pathLst>
                <a:path extrusionOk="0" h="381" w="127">
                  <a:moveTo>
                    <a:pt x="0" y="0"/>
                  </a:moveTo>
                  <a:lnTo>
                    <a:pt x="127" y="127"/>
                  </a:lnTo>
                  <a:lnTo>
                    <a:pt x="127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67" name="Google Shape;367;p9"/>
            <p:cNvSpPr/>
            <p:nvPr/>
          </p:nvSpPr>
          <p:spPr>
            <a:xfrm>
              <a:off x="-889" y="-762"/>
              <a:ext cx="14605" cy="14605"/>
            </a:xfrm>
            <a:custGeom>
              <a:rect b="b" l="l" r="r" t="t"/>
              <a:pathLst>
                <a:path extrusionOk="0" h="14605" w="14605">
                  <a:moveTo>
                    <a:pt x="12573" y="3683"/>
                  </a:moveTo>
                  <a:lnTo>
                    <a:pt x="12700" y="3810"/>
                  </a:lnTo>
                  <a:lnTo>
                    <a:pt x="13208" y="4953"/>
                  </a:lnTo>
                  <a:lnTo>
                    <a:pt x="13335" y="5080"/>
                  </a:lnTo>
                  <a:cubicBezTo>
                    <a:pt x="14605" y="8255"/>
                    <a:pt x="13081" y="11811"/>
                    <a:pt x="10033" y="13208"/>
                  </a:cubicBezTo>
                  <a:cubicBezTo>
                    <a:pt x="6985" y="14605"/>
                    <a:pt x="3302" y="13335"/>
                    <a:pt x="1778" y="10414"/>
                  </a:cubicBezTo>
                  <a:lnTo>
                    <a:pt x="1524" y="10033"/>
                  </a:lnTo>
                  <a:cubicBezTo>
                    <a:pt x="0" y="6985"/>
                    <a:pt x="1143" y="3302"/>
                    <a:pt x="4064" y="1651"/>
                  </a:cubicBezTo>
                  <a:cubicBezTo>
                    <a:pt x="6985" y="0"/>
                    <a:pt x="10668" y="762"/>
                    <a:pt x="12573" y="3683"/>
                  </a:cubicBezTo>
                  <a:moveTo>
                    <a:pt x="1905" y="10541"/>
                  </a:moveTo>
                  <a:lnTo>
                    <a:pt x="7239" y="7112"/>
                  </a:lnTo>
                  <a:lnTo>
                    <a:pt x="12954" y="4191"/>
                  </a:lnTo>
                  <a:lnTo>
                    <a:pt x="13081" y="4572"/>
                  </a:lnTo>
                  <a:lnTo>
                    <a:pt x="7366" y="7493"/>
                  </a:lnTo>
                  <a:lnTo>
                    <a:pt x="1524" y="9779"/>
                  </a:lnTo>
                  <a:lnTo>
                    <a:pt x="1397" y="9652"/>
                  </a:lnTo>
                  <a:lnTo>
                    <a:pt x="7366" y="7239"/>
                  </a:lnTo>
                  <a:lnTo>
                    <a:pt x="2032" y="10795"/>
                  </a:lnTo>
                  <a:lnTo>
                    <a:pt x="1905" y="10541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11850310" y="7330793"/>
            <a:ext cx="10858" cy="11049"/>
            <a:chOff x="-762" y="-889"/>
            <a:chExt cx="14478" cy="14732"/>
          </a:xfrm>
        </p:grpSpPr>
        <p:sp>
          <p:nvSpPr>
            <p:cNvPr id="369" name="Google Shape;369;p9"/>
            <p:cNvSpPr/>
            <p:nvPr/>
          </p:nvSpPr>
          <p:spPr>
            <a:xfrm>
              <a:off x="6350" y="6350"/>
              <a:ext cx="127" cy="381"/>
            </a:xfrm>
            <a:custGeom>
              <a:rect b="b" l="l" r="r" t="t"/>
              <a:pathLst>
                <a:path extrusionOk="0" h="381" w="127">
                  <a:moveTo>
                    <a:pt x="0" y="0"/>
                  </a:moveTo>
                  <a:lnTo>
                    <a:pt x="127" y="381"/>
                  </a:lnTo>
                  <a:lnTo>
                    <a:pt x="127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70" name="Google Shape;370;p9"/>
            <p:cNvSpPr/>
            <p:nvPr/>
          </p:nvSpPr>
          <p:spPr>
            <a:xfrm>
              <a:off x="-762" y="-889"/>
              <a:ext cx="14478" cy="14732"/>
            </a:xfrm>
            <a:custGeom>
              <a:rect b="b" l="l" r="r" t="t"/>
              <a:pathLst>
                <a:path extrusionOk="0" h="14732" w="14478">
                  <a:moveTo>
                    <a:pt x="12827" y="4318"/>
                  </a:moveTo>
                  <a:lnTo>
                    <a:pt x="12954" y="4699"/>
                  </a:lnTo>
                  <a:cubicBezTo>
                    <a:pt x="14478" y="7620"/>
                    <a:pt x="13462" y="11176"/>
                    <a:pt x="10668" y="12954"/>
                  </a:cubicBezTo>
                  <a:cubicBezTo>
                    <a:pt x="7874" y="14732"/>
                    <a:pt x="4318" y="14097"/>
                    <a:pt x="2286" y="11557"/>
                  </a:cubicBezTo>
                  <a:lnTo>
                    <a:pt x="2159" y="11430"/>
                  </a:lnTo>
                  <a:cubicBezTo>
                    <a:pt x="1778" y="10922"/>
                    <a:pt x="1524" y="10414"/>
                    <a:pt x="1270" y="9779"/>
                  </a:cubicBezTo>
                  <a:lnTo>
                    <a:pt x="1143" y="9525"/>
                  </a:lnTo>
                  <a:cubicBezTo>
                    <a:pt x="0" y="6350"/>
                    <a:pt x="1397" y="2794"/>
                    <a:pt x="4572" y="1397"/>
                  </a:cubicBezTo>
                  <a:cubicBezTo>
                    <a:pt x="7747" y="0"/>
                    <a:pt x="11176" y="1270"/>
                    <a:pt x="12827" y="4318"/>
                  </a:cubicBezTo>
                  <a:moveTo>
                    <a:pt x="1524" y="10160"/>
                  </a:moveTo>
                  <a:lnTo>
                    <a:pt x="7112" y="7239"/>
                  </a:lnTo>
                  <a:lnTo>
                    <a:pt x="13081" y="4953"/>
                  </a:lnTo>
                  <a:lnTo>
                    <a:pt x="13081" y="5207"/>
                  </a:lnTo>
                  <a:lnTo>
                    <a:pt x="7239" y="7493"/>
                  </a:lnTo>
                  <a:lnTo>
                    <a:pt x="12192" y="3556"/>
                  </a:lnTo>
                  <a:lnTo>
                    <a:pt x="12319" y="3683"/>
                  </a:lnTo>
                  <a:lnTo>
                    <a:pt x="7239" y="7620"/>
                  </a:lnTo>
                  <a:lnTo>
                    <a:pt x="1651" y="10541"/>
                  </a:lnTo>
                  <a:lnTo>
                    <a:pt x="1524" y="1016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11100841" y="5752334"/>
            <a:ext cx="4172055" cy="4428939"/>
          </a:xfrm>
          <a:custGeom>
            <a:rect b="b" l="l" r="r" t="t"/>
            <a:pathLst>
              <a:path extrusionOk="0" h="4428939" w="4172055">
                <a:moveTo>
                  <a:pt x="0" y="0"/>
                </a:moveTo>
                <a:lnTo>
                  <a:pt x="4172055" y="0"/>
                </a:lnTo>
                <a:lnTo>
                  <a:pt x="4172055" y="4428939"/>
                </a:lnTo>
                <a:lnTo>
                  <a:pt x="0" y="4428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